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B73D-0375-47B2-92BC-43FEB8157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1B4CDF-CD14-4AE3-8329-C53A4EED65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40A94-5098-4675-A667-8A08CB49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17A1FF-1DC4-4613-88BD-2877701B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C09E7-EC75-4D61-8BE7-1422C50CC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13380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904FA-8FCD-4D05-ADD0-8E73CF6B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0CC85-AA77-4CD7-9D09-8E1019E13C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7C70B-0D55-45D1-A213-F1803F69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2E52-66B0-4010-A940-6470BC0A9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99872-B788-4362-8EB1-BA34B23B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58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6A72FE-4562-449B-A798-33C9DD3500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187F86-5D74-4754-9AA2-0BB94DA7F8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47E14-AEBE-4A32-84DC-ADF0DAC13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10FFF-1405-4211-B6AD-999C9EFCE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22611-AAA9-4ACE-8E43-5AF7FAC4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095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CA79F-A36F-484F-8595-CF8AD04C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B6F1B-48D0-4208-A6A5-A684561E7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A892CB-A9CE-4060-AE8A-039FD7E92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F5103-E23A-4AB8-BBBE-3315F4129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36FF0-1AE1-481B-A35A-B6E55E85D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965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E486C-CF60-4ABB-9C81-BC9C1374F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475B71-4AF2-4F5F-8837-FF59822D0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3DDC3-177A-4801-8513-DB856D7B6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D41E-E51F-42E1-BC25-39E9EFC1E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EF657-99C5-4D55-A3A6-044FE9F9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576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8E71D-0555-4FB8-ACB1-86307273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9DD8-9B3C-4219-BB59-5BD908185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FC9799-95E4-425C-BAA5-1AAABCEC6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0FDD66-9D88-4833-974A-CB618604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1960F2-9424-4BC1-A488-951B14EA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6ED823-183C-427C-BFF4-384CF5988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259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30ED9-1BBB-4FDF-AAF6-441E9451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8EC57-DB19-456F-B89F-D863DA64D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FEC7B5-38CD-47FE-8341-35C72F9FB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00150B-1699-41EF-9E83-07CA8F2DC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ED8799-ED64-421F-B22D-F99476D5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FDD046-0F7B-4CDD-B9F9-CCED44BB8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155CA-FF1F-487D-96AD-9B3672D3E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32679D-5DCD-4937-A3D4-033B9B5AA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882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5720-C81C-4970-8EF8-DE4238D0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3AB4A4-7A17-41C3-8316-F8C2EF12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0AB6A4-5582-47A7-A712-2A7EEEAD2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ADBB9-059C-481F-B637-66E5FA80F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88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45E861-5FF4-4DC4-A52F-4F674E24B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50D707-E08E-4315-9877-B32B56A86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623F5-7B18-480B-8475-CFC9A2CF5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625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EE403-2F19-4294-AE98-97BE229CB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AAC72-08F4-41FC-86B5-3EBE076B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535737-CE01-4D9A-BCA0-3E0F2AC86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5D208-93E7-49F0-9179-D44EF2543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1CF9-C715-4D8C-8F43-502C64D8B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97266-FF02-4C27-863B-28ADEDD77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7269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C050F-B20F-41CB-9101-BE3A32769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4B7780-520C-42AD-B728-26BFD29218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6C1823-F462-4DE7-9379-2C7C97D60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118BA9-84E9-4193-BA5C-2710B6BB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475DE-4806-4D44-BBC2-D0B6CD050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07383-125D-40D8-8E42-F59E6463A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35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035201-4400-46F0-B7E3-9CC6D1D0A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8AE6BA-FDBF-400B-8626-597876EC8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94B93-0DDF-4178-BAB6-C4B4AC2FB7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B3D3F-ACA1-4700-8DC0-CA68A535E30D}" type="datetimeFigureOut">
              <a:rPr lang="en-IN" smtClean="0"/>
              <a:t>27-05-2021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4494D-1136-43CD-A221-1E8A1C2924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A78A6-A073-4516-BD50-69E1028809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7508B-5C6C-4F05-9926-F0AC248BB92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331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E34E7-75D2-498D-AA71-7143E9DEA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/>
          <a:lstStyle/>
          <a:p>
            <a:r>
              <a:rPr lang="en-IN" dirty="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Senescence and Ageing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2AD49-904F-4C55-9F4E-D6A1886A70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>
                <a:latin typeface="Arial Rounded MT Bold" panose="020F0704030504030204" pitchFamily="34" charset="0"/>
              </a:rPr>
              <a:t>By 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Rakhi Bhattacharyya</a:t>
            </a:r>
          </a:p>
        </p:txBody>
      </p:sp>
    </p:spTree>
    <p:extLst>
      <p:ext uri="{BB962C8B-B14F-4D97-AF65-F5344CB8AC3E}">
        <p14:creationId xmlns:p14="http://schemas.microsoft.com/office/powerpoint/2010/main" val="151849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0B71C-75B2-4C8F-A4A6-73FA7AEA3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2371"/>
            <a:ext cx="10515600" cy="1371600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1"/>
                </a:solidFill>
              </a:rPr>
              <a:t>Senescence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F3582-1F78-4959-80B4-C9858945A6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endParaRPr lang="en-IN" dirty="0"/>
          </a:p>
          <a:p>
            <a:r>
              <a:rPr lang="en-IN" dirty="0"/>
              <a:t>Preceding the death of an organ or whole plant, certain deteriorative changes occur in the tissues which are referred to as senescence.</a:t>
            </a:r>
          </a:p>
          <a:p>
            <a:endParaRPr lang="en-IN" dirty="0"/>
          </a:p>
          <a:p>
            <a:r>
              <a:rPr lang="en-IN" dirty="0"/>
              <a:t>Another term related with senescence is ageing.</a:t>
            </a:r>
          </a:p>
        </p:txBody>
      </p:sp>
    </p:spTree>
    <p:extLst>
      <p:ext uri="{BB962C8B-B14F-4D97-AF65-F5344CB8AC3E}">
        <p14:creationId xmlns:p14="http://schemas.microsoft.com/office/powerpoint/2010/main" val="389794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416EE-2DA0-4F3D-B686-CBB8D01FA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solidFill>
                  <a:srgbClr val="C00000"/>
                </a:solidFill>
              </a:rPr>
              <a:t>Types of Senescence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39D68-0BBA-4A6B-9B18-024A64AAF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b="1" dirty="0">
                <a:solidFill>
                  <a:srgbClr val="7030A0"/>
                </a:solidFill>
              </a:rPr>
              <a:t>Sequential Leaf Senescence:</a:t>
            </a:r>
            <a:r>
              <a:rPr lang="en-IN" b="1" dirty="0"/>
              <a:t> </a:t>
            </a:r>
            <a:r>
              <a:rPr lang="en-IN" dirty="0"/>
              <a:t>In majority of the plant, leaf has only a limited life span, so that the plant grows, leaf has only a limited life span, so the plant grows, the older leaves at the base tend to senesce and progressively die.</a:t>
            </a:r>
          </a:p>
          <a:p>
            <a:endParaRPr lang="en-IN" dirty="0"/>
          </a:p>
          <a:p>
            <a:r>
              <a:rPr lang="en-IN" b="1" dirty="0">
                <a:solidFill>
                  <a:srgbClr val="FF0000"/>
                </a:solidFill>
              </a:rPr>
              <a:t>Simultaneous or Synchronous Leaf Senescence: </a:t>
            </a:r>
            <a:r>
              <a:rPr lang="en-IN" dirty="0"/>
              <a:t>In case of temperate deciduous trees, where all leaves fall at a time.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i="1" dirty="0"/>
              <a:t>Firstly, </a:t>
            </a:r>
            <a:r>
              <a:rPr lang="en-IN" dirty="0"/>
              <a:t>it is primarily controlled by environmental rather than internal factors.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i="1" dirty="0"/>
              <a:t>Secondly, </a:t>
            </a:r>
            <a:r>
              <a:rPr lang="en-IN" dirty="0"/>
              <a:t>it appears to involve rather different hormonal factors.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920789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B152-9420-4E29-8D78-C2B32B09A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0161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4D7B9-1E84-4CF0-B183-60BEB23F1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5914"/>
            <a:ext cx="10515600" cy="5121049"/>
          </a:xfrm>
        </p:spPr>
        <p:txBody>
          <a:bodyPr>
            <a:normAutofit lnSpcReduction="10000"/>
          </a:bodyPr>
          <a:lstStyle/>
          <a:p>
            <a:r>
              <a:rPr lang="en-IN" b="1" dirty="0">
                <a:solidFill>
                  <a:schemeClr val="accent2">
                    <a:lumMod val="75000"/>
                  </a:schemeClr>
                </a:solidFill>
              </a:rPr>
              <a:t>Whole Plant Senescence: 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/>
              <a:t>In case of monocarpic species (wheat, soybean, French bean etc.) senescence of the whole plant occurs with the development of fruits.</a:t>
            </a:r>
          </a:p>
          <a:p>
            <a:pPr marL="0" indent="0">
              <a:buNone/>
            </a:pPr>
            <a:endParaRPr lang="en-IN" b="1" dirty="0"/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/>
              <a:t>In case of polycarpic species (i.e. which flower and fruit repeatedly) , the death of the whole plant is not normally associated with reproduction and there is a great variation among different individual. </a:t>
            </a:r>
          </a:p>
          <a:p>
            <a:pPr marL="0" indent="0">
              <a:buNone/>
            </a:pPr>
            <a:r>
              <a:rPr lang="en-IN" dirty="0"/>
              <a:t>	In dicotyledonous woody plants, which are all polycarpic, the individual tree normally lives for many years and there is no universal life span characteristics of the species. </a:t>
            </a:r>
          </a:p>
        </p:txBody>
      </p:sp>
    </p:spTree>
    <p:extLst>
      <p:ext uri="{BB962C8B-B14F-4D97-AF65-F5344CB8AC3E}">
        <p14:creationId xmlns:p14="http://schemas.microsoft.com/office/powerpoint/2010/main" val="2601550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97157-56DD-4AC5-80DF-A5D7782F0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7026A-FE85-4158-A0A9-061413F47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0343"/>
            <a:ext cx="10515600" cy="5066620"/>
          </a:xfrm>
        </p:spPr>
        <p:txBody>
          <a:bodyPr>
            <a:normAutofit/>
          </a:bodyPr>
          <a:lstStyle/>
          <a:p>
            <a:r>
              <a:rPr lang="en-IN" b="1" dirty="0">
                <a:solidFill>
                  <a:schemeClr val="accent4">
                    <a:lumMod val="75000"/>
                  </a:schemeClr>
                </a:solidFill>
              </a:rPr>
              <a:t>Hormonal Senescence: </a:t>
            </a:r>
            <a:r>
              <a:rPr lang="en-IN" dirty="0"/>
              <a:t>Ageing and senescence of higher plants are genetically and environmentally regulated processes intimately associated with hormonal interaction.</a:t>
            </a:r>
          </a:p>
          <a:p>
            <a:r>
              <a:rPr lang="en-IN" b="1" dirty="0">
                <a:solidFill>
                  <a:srgbClr val="00B050"/>
                </a:solidFill>
              </a:rPr>
              <a:t>Senescence Promoting Hormones: 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/>
              <a:t>1. Ethylene</a:t>
            </a:r>
          </a:p>
          <a:p>
            <a:pPr marL="0" indent="0">
              <a:buNone/>
            </a:pPr>
            <a:r>
              <a:rPr lang="en-IN" dirty="0"/>
              <a:t>	2. Abscisic acid</a:t>
            </a:r>
          </a:p>
          <a:p>
            <a:r>
              <a:rPr lang="en-IN" b="1" dirty="0"/>
              <a:t> </a:t>
            </a:r>
            <a:r>
              <a:rPr lang="en-IN" b="1" dirty="0">
                <a:solidFill>
                  <a:srgbClr val="00B050"/>
                </a:solidFill>
              </a:rPr>
              <a:t>Senescence Delaying Hormones: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/>
              <a:t>1. Cytokinin</a:t>
            </a:r>
          </a:p>
          <a:p>
            <a:pPr marL="0" indent="0">
              <a:buNone/>
            </a:pPr>
            <a:r>
              <a:rPr lang="en-IN" dirty="0"/>
              <a:t>	2. Auxins</a:t>
            </a:r>
          </a:p>
          <a:p>
            <a:pPr marL="0" indent="0">
              <a:buNone/>
            </a:pPr>
            <a:r>
              <a:rPr lang="en-IN" dirty="0"/>
              <a:t>	3. Gibberellins</a:t>
            </a:r>
          </a:p>
        </p:txBody>
      </p:sp>
    </p:spTree>
    <p:extLst>
      <p:ext uri="{BB962C8B-B14F-4D97-AF65-F5344CB8AC3E}">
        <p14:creationId xmlns:p14="http://schemas.microsoft.com/office/powerpoint/2010/main" val="2863320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294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Senescence and Ageing</vt:lpstr>
      <vt:lpstr>Senescence</vt:lpstr>
      <vt:lpstr>Types of Senescence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Senescence and Ageing</dc:title>
  <dc:creator>Rakhi Bhattacharyya</dc:creator>
  <cp:lastModifiedBy>Rakhi Bhattacharyya</cp:lastModifiedBy>
  <cp:revision>5</cp:revision>
  <dcterms:created xsi:type="dcterms:W3CDTF">2021-05-27T15:16:43Z</dcterms:created>
  <dcterms:modified xsi:type="dcterms:W3CDTF">2021-05-27T15:46:40Z</dcterms:modified>
</cp:coreProperties>
</file>