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9" r:id="rId4"/>
    <p:sldId id="260" r:id="rId5"/>
    <p:sldId id="262" r:id="rId6"/>
    <p:sldId id="263" r:id="rId7"/>
    <p:sldId id="267" r:id="rId8"/>
    <p:sldId id="265" r:id="rId9"/>
    <p:sldId id="261" r:id="rId10"/>
    <p:sldId id="268" r:id="rId11"/>
    <p:sldId id="270" r:id="rId12"/>
    <p:sldId id="269" r:id="rId13"/>
    <p:sldId id="271" r:id="rId14"/>
    <p:sldId id="275" r:id="rId15"/>
    <p:sldId id="274" r:id="rId16"/>
    <p:sldId id="273" r:id="rId17"/>
    <p:sldId id="272" r:id="rId18"/>
    <p:sldId id="277" r:id="rId19"/>
    <p:sldId id="286" r:id="rId20"/>
    <p:sldId id="278" r:id="rId21"/>
    <p:sldId id="279" r:id="rId22"/>
    <p:sldId id="282" r:id="rId23"/>
    <p:sldId id="281" r:id="rId24"/>
    <p:sldId id="280" r:id="rId25"/>
    <p:sldId id="285" r:id="rId26"/>
    <p:sldId id="288" r:id="rId27"/>
    <p:sldId id="289" r:id="rId28"/>
    <p:sldId id="287"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8B013A-3E3A-4A52-BD15-9E5510A6C0A5}" type="datetimeFigureOut">
              <a:rPr lang="en-IN" smtClean="0"/>
              <a:t>28-05-2021</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0A695F66-BC8D-4D5E-A41A-D31C75BDFEDB}"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2823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B013A-3E3A-4A52-BD15-9E5510A6C0A5}" type="datetimeFigureOut">
              <a:rPr lang="en-IN" smtClean="0"/>
              <a:t>28-05-2021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695F66-BC8D-4D5E-A41A-D31C75BDFEDB}"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620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B013A-3E3A-4A52-BD15-9E5510A6C0A5}" type="datetimeFigureOut">
              <a:rPr lang="en-IN" smtClean="0"/>
              <a:t>28-05-2021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695F66-BC8D-4D5E-A41A-D31C75BDFEDB}"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2124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B013A-3E3A-4A52-BD15-9E5510A6C0A5}" type="datetimeFigureOut">
              <a:rPr lang="en-IN" smtClean="0"/>
              <a:t>28-05-2021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695F66-BC8D-4D5E-A41A-D31C75BDFEDB}"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35994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B013A-3E3A-4A52-BD15-9E5510A6C0A5}" type="datetimeFigureOut">
              <a:rPr lang="en-IN" smtClean="0"/>
              <a:t>28-05-2021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695F66-BC8D-4D5E-A41A-D31C75BDFEDB}"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8498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8B013A-3E3A-4A52-BD15-9E5510A6C0A5}" type="datetimeFigureOut">
              <a:rPr lang="en-IN" smtClean="0"/>
              <a:t>28-05-2021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A695F66-BC8D-4D5E-A41A-D31C75BDFEDB}"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0413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8B013A-3E3A-4A52-BD15-9E5510A6C0A5}" type="datetimeFigureOut">
              <a:rPr lang="en-IN" smtClean="0"/>
              <a:t>28-05-2021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A695F66-BC8D-4D5E-A41A-D31C75BDFEDB}"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7922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8B013A-3E3A-4A52-BD15-9E5510A6C0A5}" type="datetimeFigureOut">
              <a:rPr lang="en-IN" smtClean="0"/>
              <a:t>28-05-2021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A695F66-BC8D-4D5E-A41A-D31C75BDFEDB}"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8937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B013A-3E3A-4A52-BD15-9E5510A6C0A5}" type="datetimeFigureOut">
              <a:rPr lang="en-IN" smtClean="0"/>
              <a:t>28-05-2021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A695F66-BC8D-4D5E-A41A-D31C75BDFEDB}" type="slidenum">
              <a:rPr lang="en-IN" smtClean="0"/>
              <a:t>‹#›</a:t>
            </a:fld>
            <a:endParaRPr lang="en-IN"/>
          </a:p>
        </p:txBody>
      </p:sp>
    </p:spTree>
    <p:extLst>
      <p:ext uri="{BB962C8B-B14F-4D97-AF65-F5344CB8AC3E}">
        <p14:creationId xmlns:p14="http://schemas.microsoft.com/office/powerpoint/2010/main" val="1391299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B013A-3E3A-4A52-BD15-9E5510A6C0A5}" type="datetimeFigureOut">
              <a:rPr lang="en-IN" smtClean="0"/>
              <a:t>28-05-2021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A695F66-BC8D-4D5E-A41A-D31C75BDFEDB}"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23446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B8B013A-3E3A-4A52-BD15-9E5510A6C0A5}" type="datetimeFigureOut">
              <a:rPr lang="en-IN" smtClean="0"/>
              <a:t>28-05-2021</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0A695F66-BC8D-4D5E-A41A-D31C75BDFEDB}"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3748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B8B013A-3E3A-4A52-BD15-9E5510A6C0A5}" type="datetimeFigureOut">
              <a:rPr lang="en-IN" smtClean="0"/>
              <a:t>28-05-2021</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A695F66-BC8D-4D5E-A41A-D31C75BDFEDB}"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4001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26B1E-BF02-4237-B3DF-016969914617}"/>
              </a:ext>
            </a:extLst>
          </p:cNvPr>
          <p:cNvSpPr>
            <a:spLocks noGrp="1"/>
          </p:cNvSpPr>
          <p:nvPr>
            <p:ph type="ctrTitle"/>
          </p:nvPr>
        </p:nvSpPr>
        <p:spPr/>
        <p:txBody>
          <a:bodyPr>
            <a:normAutofit/>
          </a:bodyPr>
          <a:lstStyle/>
          <a:p>
            <a:r>
              <a:rPr lang="en-IN" dirty="0"/>
              <a:t>Plant Tissues</a:t>
            </a:r>
          </a:p>
        </p:txBody>
      </p:sp>
      <p:sp>
        <p:nvSpPr>
          <p:cNvPr id="3" name="Subtitle 2">
            <a:extLst>
              <a:ext uri="{FF2B5EF4-FFF2-40B4-BE49-F238E27FC236}">
                <a16:creationId xmlns:a16="http://schemas.microsoft.com/office/drawing/2014/main" id="{0452440C-C67C-4D64-B449-A5FE75DFF688}"/>
              </a:ext>
            </a:extLst>
          </p:cNvPr>
          <p:cNvSpPr>
            <a:spLocks noGrp="1"/>
          </p:cNvSpPr>
          <p:nvPr>
            <p:ph type="subTitle" idx="1"/>
          </p:nvPr>
        </p:nvSpPr>
        <p:spPr>
          <a:xfrm>
            <a:off x="2417780" y="3531204"/>
            <a:ext cx="8637072" cy="1873916"/>
          </a:xfrm>
        </p:spPr>
        <p:txBody>
          <a:bodyPr>
            <a:normAutofit/>
          </a:bodyPr>
          <a:lstStyle/>
          <a:p>
            <a:r>
              <a:rPr lang="en-IN" dirty="0"/>
              <a:t>By</a:t>
            </a:r>
          </a:p>
          <a:p>
            <a:r>
              <a:rPr lang="en-IN" dirty="0" err="1"/>
              <a:t>Dr.</a:t>
            </a:r>
            <a:r>
              <a:rPr lang="en-IN" dirty="0"/>
              <a:t> </a:t>
            </a:r>
            <a:r>
              <a:rPr lang="en-IN"/>
              <a:t>Rakhi Bhattacharyya</a:t>
            </a:r>
            <a:endParaRPr lang="en-IN" dirty="0"/>
          </a:p>
        </p:txBody>
      </p:sp>
    </p:spTree>
    <p:extLst>
      <p:ext uri="{BB962C8B-B14F-4D97-AF65-F5344CB8AC3E}">
        <p14:creationId xmlns:p14="http://schemas.microsoft.com/office/powerpoint/2010/main" val="2346156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F3E71-1BE8-4F3E-96EB-22FFCD3BC552}"/>
              </a:ext>
            </a:extLst>
          </p:cNvPr>
          <p:cNvSpPr>
            <a:spLocks noGrp="1"/>
          </p:cNvSpPr>
          <p:nvPr>
            <p:ph type="title"/>
          </p:nvPr>
        </p:nvSpPr>
        <p:spPr/>
        <p:txBody>
          <a:bodyPr/>
          <a:lstStyle/>
          <a:p>
            <a:r>
              <a:rPr lang="en-IN" dirty="0"/>
              <a:t>Apical meristem</a:t>
            </a:r>
          </a:p>
        </p:txBody>
      </p:sp>
      <p:sp>
        <p:nvSpPr>
          <p:cNvPr id="3" name="Content Placeholder 2">
            <a:extLst>
              <a:ext uri="{FF2B5EF4-FFF2-40B4-BE49-F238E27FC236}">
                <a16:creationId xmlns:a16="http://schemas.microsoft.com/office/drawing/2014/main" id="{03165009-4004-44FA-96A2-6AAD64D00B51}"/>
              </a:ext>
            </a:extLst>
          </p:cNvPr>
          <p:cNvSpPr>
            <a:spLocks noGrp="1"/>
          </p:cNvSpPr>
          <p:nvPr>
            <p:ph idx="1"/>
          </p:nvPr>
        </p:nvSpPr>
        <p:spPr/>
        <p:txBody>
          <a:bodyPr/>
          <a:lstStyle/>
          <a:p>
            <a:r>
              <a:rPr lang="en-IN" dirty="0"/>
              <a:t>It is the meristem present at the tip of the root and stem, commonly called as root apex and shoot apex.</a:t>
            </a:r>
          </a:p>
          <a:p>
            <a:endParaRPr lang="en-IN" dirty="0"/>
          </a:p>
          <a:p>
            <a:r>
              <a:rPr lang="en-IN" dirty="0"/>
              <a:t>Such meristems constitute the actively growing regions in the plant body.</a:t>
            </a:r>
          </a:p>
          <a:p>
            <a:endParaRPr lang="en-IN" dirty="0"/>
          </a:p>
          <a:p>
            <a:r>
              <a:rPr lang="en-IN" dirty="0"/>
              <a:t>Due to the activity of apical meristem the plant body keeps increasing in its length.</a:t>
            </a:r>
          </a:p>
          <a:p>
            <a:endParaRPr lang="en-IN" dirty="0"/>
          </a:p>
        </p:txBody>
      </p:sp>
    </p:spTree>
    <p:extLst>
      <p:ext uri="{BB962C8B-B14F-4D97-AF65-F5344CB8AC3E}">
        <p14:creationId xmlns:p14="http://schemas.microsoft.com/office/powerpoint/2010/main" val="3261815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EF180-840F-4028-909D-4609C77255E6}"/>
              </a:ext>
            </a:extLst>
          </p:cNvPr>
          <p:cNvSpPr>
            <a:spLocks noGrp="1"/>
          </p:cNvSpPr>
          <p:nvPr>
            <p:ph type="title"/>
          </p:nvPr>
        </p:nvSpPr>
        <p:spPr/>
        <p:txBody>
          <a:bodyPr/>
          <a:lstStyle/>
          <a:p>
            <a:r>
              <a:rPr lang="en-IN" dirty="0"/>
              <a:t>Intercalary meristem</a:t>
            </a:r>
          </a:p>
        </p:txBody>
      </p:sp>
      <p:sp>
        <p:nvSpPr>
          <p:cNvPr id="3" name="Content Placeholder 2">
            <a:extLst>
              <a:ext uri="{FF2B5EF4-FFF2-40B4-BE49-F238E27FC236}">
                <a16:creationId xmlns:a16="http://schemas.microsoft.com/office/drawing/2014/main" id="{93F492E0-8C45-420D-9121-1E2ED3B0811D}"/>
              </a:ext>
            </a:extLst>
          </p:cNvPr>
          <p:cNvSpPr>
            <a:spLocks noGrp="1"/>
          </p:cNvSpPr>
          <p:nvPr>
            <p:ph idx="1"/>
          </p:nvPr>
        </p:nvSpPr>
        <p:spPr/>
        <p:txBody>
          <a:bodyPr/>
          <a:lstStyle/>
          <a:p>
            <a:r>
              <a:rPr lang="en-IN" dirty="0"/>
              <a:t>It is the meristem that occurs between permanent tissues.</a:t>
            </a:r>
          </a:p>
          <a:p>
            <a:r>
              <a:rPr lang="en-IN" dirty="0"/>
              <a:t>It may also occur at the base of the leaves.</a:t>
            </a:r>
          </a:p>
          <a:p>
            <a:r>
              <a:rPr lang="en-IN" dirty="0"/>
              <a:t>It is particularly common at the nodal regions.</a:t>
            </a:r>
          </a:p>
          <a:p>
            <a:r>
              <a:rPr lang="en-IN" dirty="0"/>
              <a:t>It is also responsible for the formation of branches at the nodal regions.</a:t>
            </a:r>
          </a:p>
          <a:p>
            <a:r>
              <a:rPr lang="en-IN" dirty="0"/>
              <a:t>The apical and intercalary meristems are examples of primary meristem.</a:t>
            </a:r>
          </a:p>
        </p:txBody>
      </p:sp>
    </p:spTree>
    <p:extLst>
      <p:ext uri="{BB962C8B-B14F-4D97-AF65-F5344CB8AC3E}">
        <p14:creationId xmlns:p14="http://schemas.microsoft.com/office/powerpoint/2010/main" val="3255717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AF96D-47EB-49D8-8CF3-B70F5FA95711}"/>
              </a:ext>
            </a:extLst>
          </p:cNvPr>
          <p:cNvSpPr>
            <a:spLocks noGrp="1"/>
          </p:cNvSpPr>
          <p:nvPr>
            <p:ph type="title"/>
          </p:nvPr>
        </p:nvSpPr>
        <p:spPr/>
        <p:txBody>
          <a:bodyPr/>
          <a:lstStyle/>
          <a:p>
            <a:r>
              <a:rPr lang="en-IN" dirty="0"/>
              <a:t>Lateral meristem</a:t>
            </a:r>
          </a:p>
        </p:txBody>
      </p:sp>
      <p:sp>
        <p:nvSpPr>
          <p:cNvPr id="3" name="Content Placeholder 2">
            <a:extLst>
              <a:ext uri="{FF2B5EF4-FFF2-40B4-BE49-F238E27FC236}">
                <a16:creationId xmlns:a16="http://schemas.microsoft.com/office/drawing/2014/main" id="{00F6ED0D-801A-4417-8D62-C55D29909D6A}"/>
              </a:ext>
            </a:extLst>
          </p:cNvPr>
          <p:cNvSpPr>
            <a:spLocks noGrp="1"/>
          </p:cNvSpPr>
          <p:nvPr>
            <p:ph idx="1"/>
          </p:nvPr>
        </p:nvSpPr>
        <p:spPr/>
        <p:txBody>
          <a:bodyPr/>
          <a:lstStyle/>
          <a:p>
            <a:r>
              <a:rPr lang="en-IN" dirty="0"/>
              <a:t>The lateral meristems are composed of such initials which divides in mainly in one plane (</a:t>
            </a:r>
            <a:r>
              <a:rPr lang="en-IN" dirty="0" err="1"/>
              <a:t>periclinally</a:t>
            </a:r>
            <a:r>
              <a:rPr lang="en-IN" dirty="0"/>
              <a:t>) and increase in the diameter of an origin.</a:t>
            </a:r>
          </a:p>
          <a:p>
            <a:endParaRPr lang="en-IN" dirty="0"/>
          </a:p>
          <a:p>
            <a:r>
              <a:rPr lang="en-IN" dirty="0"/>
              <a:t>This is responsible for growth in the thickness of plant body.</a:t>
            </a:r>
          </a:p>
        </p:txBody>
      </p:sp>
    </p:spTree>
    <p:extLst>
      <p:ext uri="{BB962C8B-B14F-4D97-AF65-F5344CB8AC3E}">
        <p14:creationId xmlns:p14="http://schemas.microsoft.com/office/powerpoint/2010/main" val="2812456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DF8C8714-F786-498E-AA6D-2D804115A1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14114" cy="610688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9FFE557-731D-4984-B6A0-09A077E163B7}"/>
              </a:ext>
            </a:extLst>
          </p:cNvPr>
          <p:cNvSpPr txBox="1"/>
          <p:nvPr/>
        </p:nvSpPr>
        <p:spPr>
          <a:xfrm>
            <a:off x="9916886" y="3048000"/>
            <a:ext cx="1915885" cy="461665"/>
          </a:xfrm>
          <a:prstGeom prst="rect">
            <a:avLst/>
          </a:prstGeom>
          <a:noFill/>
        </p:spPr>
        <p:txBody>
          <a:bodyPr wrap="square" rtlCol="0">
            <a:spAutoFit/>
          </a:bodyPr>
          <a:lstStyle/>
          <a:p>
            <a:r>
              <a:rPr lang="en-IN" sz="2400" b="1" dirty="0">
                <a:solidFill>
                  <a:srgbClr val="002060"/>
                </a:solidFill>
              </a:rPr>
              <a:t>FIGURE 1</a:t>
            </a:r>
          </a:p>
        </p:txBody>
      </p:sp>
    </p:spTree>
    <p:extLst>
      <p:ext uri="{BB962C8B-B14F-4D97-AF65-F5344CB8AC3E}">
        <p14:creationId xmlns:p14="http://schemas.microsoft.com/office/powerpoint/2010/main" val="2139890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805AC-CEF4-4250-8914-791A3CB6D32D}"/>
              </a:ext>
            </a:extLst>
          </p:cNvPr>
          <p:cNvSpPr>
            <a:spLocks noGrp="1"/>
          </p:cNvSpPr>
          <p:nvPr>
            <p:ph type="title"/>
          </p:nvPr>
        </p:nvSpPr>
        <p:spPr/>
        <p:txBody>
          <a:bodyPr/>
          <a:lstStyle/>
          <a:p>
            <a:r>
              <a:rPr lang="en-IN" dirty="0"/>
              <a:t>Permanent tissues</a:t>
            </a:r>
          </a:p>
        </p:txBody>
      </p:sp>
      <p:sp>
        <p:nvSpPr>
          <p:cNvPr id="3" name="Content Placeholder 2">
            <a:extLst>
              <a:ext uri="{FF2B5EF4-FFF2-40B4-BE49-F238E27FC236}">
                <a16:creationId xmlns:a16="http://schemas.microsoft.com/office/drawing/2014/main" id="{E885B6CC-1DFA-4310-9DC6-22C48A5ACBDD}"/>
              </a:ext>
            </a:extLst>
          </p:cNvPr>
          <p:cNvSpPr>
            <a:spLocks noGrp="1"/>
          </p:cNvSpPr>
          <p:nvPr>
            <p:ph idx="1"/>
          </p:nvPr>
        </p:nvSpPr>
        <p:spPr/>
        <p:txBody>
          <a:bodyPr>
            <a:normAutofit fontScale="92500" lnSpcReduction="10000"/>
          </a:bodyPr>
          <a:lstStyle/>
          <a:p>
            <a:r>
              <a:rPr lang="en-IN" dirty="0"/>
              <a:t>They are composed of living or dead cells which are derived from the meristematic tissue but have lost the ability to divide.</a:t>
            </a:r>
          </a:p>
          <a:p>
            <a:r>
              <a:rPr lang="en-IN" dirty="0"/>
              <a:t>They are primary permanent tissues, if they are derived from apical or intercalary meristem.</a:t>
            </a:r>
          </a:p>
          <a:p>
            <a:r>
              <a:rPr lang="en-IN" dirty="0"/>
              <a:t>They are secondary permanent tissues if they are derived from lateral meristem.</a:t>
            </a:r>
          </a:p>
          <a:p>
            <a:r>
              <a:rPr lang="en-IN" dirty="0"/>
              <a:t>Permanent tissues are mature cells with permanent special structure and function. These are of two types:</a:t>
            </a:r>
          </a:p>
          <a:p>
            <a:r>
              <a:rPr lang="en-IN" dirty="0"/>
              <a:t>1. Simple Tissues</a:t>
            </a:r>
          </a:p>
          <a:p>
            <a:r>
              <a:rPr lang="en-IN" dirty="0"/>
              <a:t>2. Complex Tissues</a:t>
            </a:r>
          </a:p>
        </p:txBody>
      </p:sp>
    </p:spTree>
    <p:extLst>
      <p:ext uri="{BB962C8B-B14F-4D97-AF65-F5344CB8AC3E}">
        <p14:creationId xmlns:p14="http://schemas.microsoft.com/office/powerpoint/2010/main" val="1434897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3A615-5FB6-4F5A-BBF3-FF162D198406}"/>
              </a:ext>
            </a:extLst>
          </p:cNvPr>
          <p:cNvSpPr>
            <a:spLocks noGrp="1"/>
          </p:cNvSpPr>
          <p:nvPr>
            <p:ph type="title"/>
          </p:nvPr>
        </p:nvSpPr>
        <p:spPr/>
        <p:txBody>
          <a:bodyPr/>
          <a:lstStyle/>
          <a:p>
            <a:r>
              <a:rPr lang="en-IN" dirty="0"/>
              <a:t>Simple Tissues:</a:t>
            </a:r>
          </a:p>
        </p:txBody>
      </p:sp>
      <p:sp>
        <p:nvSpPr>
          <p:cNvPr id="3" name="Content Placeholder 2">
            <a:extLst>
              <a:ext uri="{FF2B5EF4-FFF2-40B4-BE49-F238E27FC236}">
                <a16:creationId xmlns:a16="http://schemas.microsoft.com/office/drawing/2014/main" id="{18979A79-ED1D-4787-9D05-FB2726C95313}"/>
              </a:ext>
            </a:extLst>
          </p:cNvPr>
          <p:cNvSpPr>
            <a:spLocks noGrp="1"/>
          </p:cNvSpPr>
          <p:nvPr>
            <p:ph idx="1"/>
          </p:nvPr>
        </p:nvSpPr>
        <p:spPr/>
        <p:txBody>
          <a:bodyPr>
            <a:normAutofit/>
          </a:bodyPr>
          <a:lstStyle/>
          <a:p>
            <a:pPr marL="0" indent="0">
              <a:buNone/>
            </a:pPr>
            <a:r>
              <a:rPr lang="en-IN" dirty="0"/>
              <a:t>Classified into 3 types:</a:t>
            </a:r>
          </a:p>
          <a:p>
            <a:pPr marL="0" indent="0">
              <a:buNone/>
            </a:pPr>
            <a:endParaRPr lang="en-IN" dirty="0"/>
          </a:p>
          <a:p>
            <a:r>
              <a:rPr lang="en-IN" b="1" dirty="0"/>
              <a:t>1. Parenchyma</a:t>
            </a:r>
          </a:p>
          <a:p>
            <a:r>
              <a:rPr lang="en-IN" b="1" dirty="0"/>
              <a:t>2. Collenchyma</a:t>
            </a:r>
          </a:p>
          <a:p>
            <a:r>
              <a:rPr lang="en-IN" b="1" dirty="0"/>
              <a:t>3. Sclerenchyma</a:t>
            </a:r>
          </a:p>
        </p:txBody>
      </p:sp>
    </p:spTree>
    <p:extLst>
      <p:ext uri="{BB962C8B-B14F-4D97-AF65-F5344CB8AC3E}">
        <p14:creationId xmlns:p14="http://schemas.microsoft.com/office/powerpoint/2010/main" val="4238041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F1B08-2502-4416-A1D7-EA8FFA48F486}"/>
              </a:ext>
            </a:extLst>
          </p:cNvPr>
          <p:cNvSpPr>
            <a:spLocks noGrp="1"/>
          </p:cNvSpPr>
          <p:nvPr>
            <p:ph type="title"/>
          </p:nvPr>
        </p:nvSpPr>
        <p:spPr/>
        <p:txBody>
          <a:bodyPr/>
          <a:lstStyle/>
          <a:p>
            <a:r>
              <a:rPr lang="en-IN" dirty="0"/>
              <a:t>Parenchyma</a:t>
            </a:r>
          </a:p>
        </p:txBody>
      </p:sp>
      <p:sp>
        <p:nvSpPr>
          <p:cNvPr id="3" name="Content Placeholder 2">
            <a:extLst>
              <a:ext uri="{FF2B5EF4-FFF2-40B4-BE49-F238E27FC236}">
                <a16:creationId xmlns:a16="http://schemas.microsoft.com/office/drawing/2014/main" id="{2BE67B2C-DA16-4F46-BB00-7CD3DC975331}"/>
              </a:ext>
            </a:extLst>
          </p:cNvPr>
          <p:cNvSpPr>
            <a:spLocks noGrp="1"/>
          </p:cNvSpPr>
          <p:nvPr>
            <p:ph idx="1"/>
          </p:nvPr>
        </p:nvSpPr>
        <p:spPr/>
        <p:txBody>
          <a:bodyPr/>
          <a:lstStyle/>
          <a:p>
            <a:r>
              <a:rPr lang="en-IN" dirty="0"/>
              <a:t>These cells are found almost in all parts of plants such as roots, stem, leaves and seeds. The cells are spherical, oval or polygonal with intercellular spaces. These cells are living with thin cellulosic cell wall.</a:t>
            </a:r>
          </a:p>
          <a:p>
            <a:endParaRPr lang="en-IN" dirty="0"/>
          </a:p>
        </p:txBody>
      </p:sp>
      <p:pic>
        <p:nvPicPr>
          <p:cNvPr id="2050" name="Picture 2">
            <a:extLst>
              <a:ext uri="{FF2B5EF4-FFF2-40B4-BE49-F238E27FC236}">
                <a16:creationId xmlns:a16="http://schemas.microsoft.com/office/drawing/2014/main" id="{C6BB1E34-A204-4555-9169-85D2F71A59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5" y="3232547"/>
            <a:ext cx="6231661" cy="29069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7837898-F750-44D4-B937-A05F3C511954}"/>
              </a:ext>
            </a:extLst>
          </p:cNvPr>
          <p:cNvSpPr txBox="1"/>
          <p:nvPr/>
        </p:nvSpPr>
        <p:spPr>
          <a:xfrm>
            <a:off x="8153400" y="4561117"/>
            <a:ext cx="2901454" cy="461665"/>
          </a:xfrm>
          <a:prstGeom prst="rect">
            <a:avLst/>
          </a:prstGeom>
          <a:noFill/>
        </p:spPr>
        <p:txBody>
          <a:bodyPr wrap="square" rtlCol="0">
            <a:spAutoFit/>
          </a:bodyPr>
          <a:lstStyle/>
          <a:p>
            <a:r>
              <a:rPr lang="en-IN" sz="2400" b="1" dirty="0">
                <a:solidFill>
                  <a:srgbClr val="002060"/>
                </a:solidFill>
              </a:rPr>
              <a:t>FIGURE 2</a:t>
            </a:r>
          </a:p>
        </p:txBody>
      </p:sp>
    </p:spTree>
    <p:extLst>
      <p:ext uri="{BB962C8B-B14F-4D97-AF65-F5344CB8AC3E}">
        <p14:creationId xmlns:p14="http://schemas.microsoft.com/office/powerpoint/2010/main" val="1891466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4F9A2-B77D-4A28-A728-6FCDE55D035D}"/>
              </a:ext>
            </a:extLst>
          </p:cNvPr>
          <p:cNvSpPr>
            <a:spLocks noGrp="1"/>
          </p:cNvSpPr>
          <p:nvPr>
            <p:ph type="title"/>
          </p:nvPr>
        </p:nvSpPr>
        <p:spPr/>
        <p:txBody>
          <a:bodyPr/>
          <a:lstStyle/>
          <a:p>
            <a:r>
              <a:rPr lang="en-IN" dirty="0"/>
              <a:t>Collenchyma</a:t>
            </a:r>
          </a:p>
        </p:txBody>
      </p:sp>
      <p:sp>
        <p:nvSpPr>
          <p:cNvPr id="3" name="Content Placeholder 2">
            <a:extLst>
              <a:ext uri="{FF2B5EF4-FFF2-40B4-BE49-F238E27FC236}">
                <a16:creationId xmlns:a16="http://schemas.microsoft.com/office/drawing/2014/main" id="{012EB5A8-8CF3-4686-B2B7-38114D11BB80}"/>
              </a:ext>
            </a:extLst>
          </p:cNvPr>
          <p:cNvSpPr>
            <a:spLocks noGrp="1"/>
          </p:cNvSpPr>
          <p:nvPr>
            <p:ph idx="1"/>
          </p:nvPr>
        </p:nvSpPr>
        <p:spPr/>
        <p:txBody>
          <a:bodyPr/>
          <a:lstStyle/>
          <a:p>
            <a:r>
              <a:rPr lang="en-IN" dirty="0"/>
              <a:t>The cells have thickenings on the cell wall and in corners of intercellular spaces. It is mechanical tissue. They are not found in roots and monocot stems. These cells form hypodermis in stem and petiole. The thickening material in the cell wall contains high amount of pectin and cellulose. </a:t>
            </a:r>
            <a:r>
              <a:rPr lang="en-IN" b="1" dirty="0"/>
              <a:t>Lignin is absent.</a:t>
            </a:r>
          </a:p>
          <a:p>
            <a:endParaRPr lang="en-IN" dirty="0"/>
          </a:p>
        </p:txBody>
      </p:sp>
      <p:pic>
        <p:nvPicPr>
          <p:cNvPr id="3074" name="Picture 2">
            <a:extLst>
              <a:ext uri="{FF2B5EF4-FFF2-40B4-BE49-F238E27FC236}">
                <a16:creationId xmlns:a16="http://schemas.microsoft.com/office/drawing/2014/main" id="{0AAA1973-A734-46A3-901A-0F24A0FEAC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741038"/>
            <a:ext cx="6270172" cy="240939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F045CDC-F7B7-44F0-BFC7-2E34771375B3}"/>
              </a:ext>
            </a:extLst>
          </p:cNvPr>
          <p:cNvSpPr txBox="1"/>
          <p:nvPr/>
        </p:nvSpPr>
        <p:spPr>
          <a:xfrm>
            <a:off x="8229600" y="4767943"/>
            <a:ext cx="2973875" cy="461665"/>
          </a:xfrm>
          <a:prstGeom prst="rect">
            <a:avLst/>
          </a:prstGeom>
          <a:noFill/>
        </p:spPr>
        <p:txBody>
          <a:bodyPr wrap="square" rtlCol="0">
            <a:spAutoFit/>
          </a:bodyPr>
          <a:lstStyle/>
          <a:p>
            <a:r>
              <a:rPr lang="en-IN" sz="2400" b="1" dirty="0">
                <a:solidFill>
                  <a:srgbClr val="002060"/>
                </a:solidFill>
              </a:rPr>
              <a:t>FIGURE 3</a:t>
            </a:r>
          </a:p>
        </p:txBody>
      </p:sp>
    </p:spTree>
    <p:extLst>
      <p:ext uri="{BB962C8B-B14F-4D97-AF65-F5344CB8AC3E}">
        <p14:creationId xmlns:p14="http://schemas.microsoft.com/office/powerpoint/2010/main" val="3681956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9CEEB-DC23-4AE8-B90D-97274C947C45}"/>
              </a:ext>
            </a:extLst>
          </p:cNvPr>
          <p:cNvSpPr>
            <a:spLocks noGrp="1"/>
          </p:cNvSpPr>
          <p:nvPr>
            <p:ph type="title"/>
          </p:nvPr>
        </p:nvSpPr>
        <p:spPr/>
        <p:txBody>
          <a:bodyPr/>
          <a:lstStyle/>
          <a:p>
            <a:r>
              <a:rPr lang="en-IN" dirty="0"/>
              <a:t>SCLERENCHYMA</a:t>
            </a:r>
          </a:p>
        </p:txBody>
      </p:sp>
      <p:sp>
        <p:nvSpPr>
          <p:cNvPr id="3" name="Content Placeholder 2">
            <a:extLst>
              <a:ext uri="{FF2B5EF4-FFF2-40B4-BE49-F238E27FC236}">
                <a16:creationId xmlns:a16="http://schemas.microsoft.com/office/drawing/2014/main" id="{09D32DD0-69A0-44F1-9C11-F1B6E9C2AEF2}"/>
              </a:ext>
            </a:extLst>
          </p:cNvPr>
          <p:cNvSpPr>
            <a:spLocks noGrp="1"/>
          </p:cNvSpPr>
          <p:nvPr>
            <p:ph idx="1"/>
          </p:nvPr>
        </p:nvSpPr>
        <p:spPr/>
        <p:txBody>
          <a:bodyPr>
            <a:normAutofit lnSpcReduction="10000"/>
          </a:bodyPr>
          <a:lstStyle/>
          <a:p>
            <a:pPr algn="just"/>
            <a:r>
              <a:rPr lang="en-IN" dirty="0"/>
              <a:t>These cells have thickened secondary walls due to deposition of lignin. At maturity they become dead. These cells have simple pits.</a:t>
            </a:r>
            <a:r>
              <a:rPr lang="en-IN" b="1" dirty="0"/>
              <a:t> </a:t>
            </a:r>
            <a:r>
              <a:rPr lang="en-IN" dirty="0"/>
              <a:t>They are classified into two types:</a:t>
            </a:r>
          </a:p>
          <a:p>
            <a:pPr algn="just"/>
            <a:r>
              <a:rPr lang="en-IN" b="1" dirty="0"/>
              <a:t>Sclereids: </a:t>
            </a:r>
            <a:r>
              <a:rPr lang="en-IN" dirty="0"/>
              <a:t>They may be spherical, oval and cylindrical. They are lignified and extremely thick walled. So the lumen of the cells is almost obliterated. They are found in hard parts of the plants.</a:t>
            </a:r>
          </a:p>
          <a:p>
            <a:pPr algn="just"/>
            <a:r>
              <a:rPr lang="en-IN" b="1" dirty="0" err="1"/>
              <a:t>Sclerenchymatous</a:t>
            </a:r>
            <a:r>
              <a:rPr lang="en-IN" b="1" dirty="0"/>
              <a:t> fibres: </a:t>
            </a:r>
            <a:r>
              <a:rPr lang="en-IN" dirty="0"/>
              <a:t>They are long with tapering ends. These are thick cells (lignified). The fully developed fibre cells are always dead. The length of fibre varies from 2-550 mm in angiosperms and 1 to 12 mm in gymnosperms. The main function is mechanical strength.</a:t>
            </a:r>
          </a:p>
        </p:txBody>
      </p:sp>
    </p:spTree>
    <p:extLst>
      <p:ext uri="{BB962C8B-B14F-4D97-AF65-F5344CB8AC3E}">
        <p14:creationId xmlns:p14="http://schemas.microsoft.com/office/powerpoint/2010/main" val="1403898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AD0EBE33-4DCA-48C3-B015-4BAE4D7055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492341" cy="321128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a:extLst>
              <a:ext uri="{FF2B5EF4-FFF2-40B4-BE49-F238E27FC236}">
                <a16:creationId xmlns:a16="http://schemas.microsoft.com/office/drawing/2014/main" id="{C1D70AC2-F93A-4FB0-BE9B-34766100F6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3211286"/>
            <a:ext cx="9492342" cy="374468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D656703-C8D3-410F-B226-70795E0FC444}"/>
              </a:ext>
            </a:extLst>
          </p:cNvPr>
          <p:cNvSpPr txBox="1"/>
          <p:nvPr/>
        </p:nvSpPr>
        <p:spPr>
          <a:xfrm>
            <a:off x="9753600" y="1404264"/>
            <a:ext cx="2318657" cy="461665"/>
          </a:xfrm>
          <a:prstGeom prst="rect">
            <a:avLst/>
          </a:prstGeom>
          <a:noFill/>
        </p:spPr>
        <p:txBody>
          <a:bodyPr wrap="square" rtlCol="0">
            <a:spAutoFit/>
          </a:bodyPr>
          <a:lstStyle/>
          <a:p>
            <a:r>
              <a:rPr lang="en-IN" sz="2400" b="1" dirty="0">
                <a:solidFill>
                  <a:srgbClr val="002060"/>
                </a:solidFill>
              </a:rPr>
              <a:t>FIGURE 4</a:t>
            </a:r>
          </a:p>
        </p:txBody>
      </p:sp>
      <p:sp>
        <p:nvSpPr>
          <p:cNvPr id="5" name="TextBox 4">
            <a:extLst>
              <a:ext uri="{FF2B5EF4-FFF2-40B4-BE49-F238E27FC236}">
                <a16:creationId xmlns:a16="http://schemas.microsoft.com/office/drawing/2014/main" id="{60BEF70B-90FD-406E-BC51-E37CEE510545}"/>
              </a:ext>
            </a:extLst>
          </p:cNvPr>
          <p:cNvSpPr txBox="1"/>
          <p:nvPr/>
        </p:nvSpPr>
        <p:spPr>
          <a:xfrm>
            <a:off x="9753600" y="4691743"/>
            <a:ext cx="2318657" cy="461665"/>
          </a:xfrm>
          <a:prstGeom prst="rect">
            <a:avLst/>
          </a:prstGeom>
          <a:noFill/>
        </p:spPr>
        <p:txBody>
          <a:bodyPr wrap="square" rtlCol="0">
            <a:spAutoFit/>
          </a:bodyPr>
          <a:lstStyle/>
          <a:p>
            <a:r>
              <a:rPr lang="en-IN" sz="2400" b="1" dirty="0">
                <a:solidFill>
                  <a:srgbClr val="002060"/>
                </a:solidFill>
              </a:rPr>
              <a:t>FIGURE 5</a:t>
            </a:r>
          </a:p>
        </p:txBody>
      </p:sp>
    </p:spTree>
    <p:extLst>
      <p:ext uri="{BB962C8B-B14F-4D97-AF65-F5344CB8AC3E}">
        <p14:creationId xmlns:p14="http://schemas.microsoft.com/office/powerpoint/2010/main" val="2252252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1156E-C32B-48EC-8FBC-E796BC2F5F7A}"/>
              </a:ext>
            </a:extLst>
          </p:cNvPr>
          <p:cNvSpPr>
            <a:spLocks noGrp="1"/>
          </p:cNvSpPr>
          <p:nvPr>
            <p:ph type="title"/>
          </p:nvPr>
        </p:nvSpPr>
        <p:spPr/>
        <p:txBody>
          <a:bodyPr/>
          <a:lstStyle/>
          <a:p>
            <a:r>
              <a:rPr lang="en-IN" dirty="0"/>
              <a:t>Plant Tissues</a:t>
            </a:r>
          </a:p>
        </p:txBody>
      </p:sp>
      <p:sp>
        <p:nvSpPr>
          <p:cNvPr id="3" name="Content Placeholder 2">
            <a:extLst>
              <a:ext uri="{FF2B5EF4-FFF2-40B4-BE49-F238E27FC236}">
                <a16:creationId xmlns:a16="http://schemas.microsoft.com/office/drawing/2014/main" id="{2D693ED7-904F-4AC2-80DB-6AB2026FB802}"/>
              </a:ext>
            </a:extLst>
          </p:cNvPr>
          <p:cNvSpPr>
            <a:spLocks noGrp="1"/>
          </p:cNvSpPr>
          <p:nvPr>
            <p:ph idx="1"/>
          </p:nvPr>
        </p:nvSpPr>
        <p:spPr/>
        <p:txBody>
          <a:bodyPr>
            <a:normAutofit fontScale="92500" lnSpcReduction="10000"/>
          </a:bodyPr>
          <a:lstStyle/>
          <a:p>
            <a:r>
              <a:rPr lang="en-IN" dirty="0"/>
              <a:t>Groups or masses of the cells that are alike in region, structure and function form tissue. From the study point of view, the tissues may be grouped into three principal groups:</a:t>
            </a:r>
          </a:p>
          <a:p>
            <a:endParaRPr lang="en-IN" dirty="0"/>
          </a:p>
          <a:p>
            <a:r>
              <a:rPr lang="en-IN" dirty="0"/>
              <a:t>1. Meristems or meristematic tissues</a:t>
            </a:r>
          </a:p>
          <a:p>
            <a:r>
              <a:rPr lang="en-IN" dirty="0"/>
              <a:t>2. Permanent tissues</a:t>
            </a:r>
          </a:p>
          <a:p>
            <a:r>
              <a:rPr lang="en-IN" dirty="0"/>
              <a:t>3. Secretory tissues</a:t>
            </a:r>
          </a:p>
          <a:p>
            <a:endParaRPr lang="en-IN" dirty="0"/>
          </a:p>
          <a:p>
            <a:r>
              <a:rPr lang="en-IN" dirty="0"/>
              <a:t>The term </a:t>
            </a:r>
            <a:r>
              <a:rPr lang="en-IN" b="1" dirty="0"/>
              <a:t>tissue</a:t>
            </a:r>
            <a:r>
              <a:rPr lang="en-IN" dirty="0"/>
              <a:t> was coined by </a:t>
            </a:r>
            <a:r>
              <a:rPr lang="en-IN" b="1" dirty="0"/>
              <a:t>Grew.</a:t>
            </a:r>
          </a:p>
        </p:txBody>
      </p:sp>
    </p:spTree>
    <p:extLst>
      <p:ext uri="{BB962C8B-B14F-4D97-AF65-F5344CB8AC3E}">
        <p14:creationId xmlns:p14="http://schemas.microsoft.com/office/powerpoint/2010/main" val="2105861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35064-EB3D-4320-B9AD-731AFDD88D97}"/>
              </a:ext>
            </a:extLst>
          </p:cNvPr>
          <p:cNvSpPr>
            <a:spLocks noGrp="1"/>
          </p:cNvSpPr>
          <p:nvPr>
            <p:ph type="title"/>
          </p:nvPr>
        </p:nvSpPr>
        <p:spPr/>
        <p:txBody>
          <a:bodyPr/>
          <a:lstStyle/>
          <a:p>
            <a:r>
              <a:rPr lang="en-IN" dirty="0"/>
              <a:t>Complex tissues</a:t>
            </a:r>
          </a:p>
        </p:txBody>
      </p:sp>
      <p:sp>
        <p:nvSpPr>
          <p:cNvPr id="3" name="Content Placeholder 2">
            <a:extLst>
              <a:ext uri="{FF2B5EF4-FFF2-40B4-BE49-F238E27FC236}">
                <a16:creationId xmlns:a16="http://schemas.microsoft.com/office/drawing/2014/main" id="{D077224F-98B9-4A21-858B-91ED0D7C1174}"/>
              </a:ext>
            </a:extLst>
          </p:cNvPr>
          <p:cNvSpPr>
            <a:spLocks noGrp="1"/>
          </p:cNvSpPr>
          <p:nvPr>
            <p:ph idx="1"/>
          </p:nvPr>
        </p:nvSpPr>
        <p:spPr/>
        <p:txBody>
          <a:bodyPr/>
          <a:lstStyle/>
          <a:p>
            <a:r>
              <a:rPr lang="en-IN" dirty="0"/>
              <a:t>They are made up of different types of cells working as a unit to perform a common function. Classified into two types:</a:t>
            </a:r>
          </a:p>
          <a:p>
            <a:endParaRPr lang="en-IN" dirty="0"/>
          </a:p>
          <a:p>
            <a:r>
              <a:rPr lang="en-IN" dirty="0"/>
              <a:t>1. Xylem</a:t>
            </a:r>
          </a:p>
          <a:p>
            <a:endParaRPr lang="en-IN" dirty="0"/>
          </a:p>
          <a:p>
            <a:r>
              <a:rPr lang="en-IN" dirty="0"/>
              <a:t>2. Phloem</a:t>
            </a:r>
          </a:p>
        </p:txBody>
      </p:sp>
    </p:spTree>
    <p:extLst>
      <p:ext uri="{BB962C8B-B14F-4D97-AF65-F5344CB8AC3E}">
        <p14:creationId xmlns:p14="http://schemas.microsoft.com/office/powerpoint/2010/main" val="945208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E781C-61E7-4BEA-8724-4C072D1A2003}"/>
              </a:ext>
            </a:extLst>
          </p:cNvPr>
          <p:cNvSpPr>
            <a:spLocks noGrp="1"/>
          </p:cNvSpPr>
          <p:nvPr>
            <p:ph type="title"/>
          </p:nvPr>
        </p:nvSpPr>
        <p:spPr/>
        <p:txBody>
          <a:bodyPr/>
          <a:lstStyle/>
          <a:p>
            <a:r>
              <a:rPr lang="en-IN" dirty="0"/>
              <a:t>xylem</a:t>
            </a:r>
          </a:p>
        </p:txBody>
      </p:sp>
      <p:sp>
        <p:nvSpPr>
          <p:cNvPr id="3" name="Content Placeholder 2">
            <a:extLst>
              <a:ext uri="{FF2B5EF4-FFF2-40B4-BE49-F238E27FC236}">
                <a16:creationId xmlns:a16="http://schemas.microsoft.com/office/drawing/2014/main" id="{C5139231-23D0-4985-95DF-82683EBCF0B9}"/>
              </a:ext>
            </a:extLst>
          </p:cNvPr>
          <p:cNvSpPr>
            <a:spLocks noGrp="1"/>
          </p:cNvSpPr>
          <p:nvPr>
            <p:ph idx="1"/>
          </p:nvPr>
        </p:nvSpPr>
        <p:spPr/>
        <p:txBody>
          <a:bodyPr>
            <a:normAutofit fontScale="92500" lnSpcReduction="10000"/>
          </a:bodyPr>
          <a:lstStyle/>
          <a:p>
            <a:pPr algn="just"/>
            <a:r>
              <a:rPr lang="en-IN" dirty="0"/>
              <a:t>It is the chief water conducting element and also provide mechanical strength. Xylem consist of four different types of cells.</a:t>
            </a:r>
          </a:p>
          <a:p>
            <a:pPr algn="just"/>
            <a:r>
              <a:rPr lang="en-IN" dirty="0"/>
              <a:t>1. </a:t>
            </a:r>
            <a:r>
              <a:rPr lang="en-IN" b="1" dirty="0" err="1"/>
              <a:t>Tracheids</a:t>
            </a:r>
            <a:r>
              <a:rPr lang="en-IN" dirty="0"/>
              <a:t>: They are elongated cells with pointed chisel like ends. Having no perforations. Their wall is tough, thickened, lignified and thickening may be annular, spiral, reticulate, scalariform or pitted. Cells are dead at maturity and have bordered pits.</a:t>
            </a:r>
          </a:p>
          <a:p>
            <a:pPr algn="just"/>
            <a:r>
              <a:rPr lang="en-IN" dirty="0"/>
              <a:t>In pteridophytes  and gymnosperms, wood mainly consists of </a:t>
            </a:r>
            <a:r>
              <a:rPr lang="en-IN" dirty="0" err="1"/>
              <a:t>tracheids</a:t>
            </a:r>
            <a:r>
              <a:rPr lang="en-IN" dirty="0"/>
              <a:t> (no vessels). </a:t>
            </a:r>
          </a:p>
          <a:p>
            <a:pPr algn="just"/>
            <a:r>
              <a:rPr lang="en-IN" dirty="0"/>
              <a:t>In angiosperms, </a:t>
            </a:r>
            <a:r>
              <a:rPr lang="en-IN" dirty="0" err="1"/>
              <a:t>tracheids</a:t>
            </a:r>
            <a:r>
              <a:rPr lang="en-IN" dirty="0"/>
              <a:t> are associated with vessels.</a:t>
            </a:r>
          </a:p>
          <a:p>
            <a:pPr algn="just"/>
            <a:r>
              <a:rPr lang="en-IN" dirty="0"/>
              <a:t>The main function is conduction of water. And are the most primitive type of conducting elements in xylem.</a:t>
            </a:r>
          </a:p>
        </p:txBody>
      </p:sp>
    </p:spTree>
    <p:extLst>
      <p:ext uri="{BB962C8B-B14F-4D97-AF65-F5344CB8AC3E}">
        <p14:creationId xmlns:p14="http://schemas.microsoft.com/office/powerpoint/2010/main" val="1240603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1A31B-FAD7-432A-90E4-715F04F8D0C5}"/>
              </a:ext>
            </a:extLst>
          </p:cNvPr>
          <p:cNvSpPr>
            <a:spLocks noGrp="1"/>
          </p:cNvSpPr>
          <p:nvPr>
            <p:ph type="title"/>
          </p:nvPr>
        </p:nvSpPr>
        <p:spPr/>
        <p:txBody>
          <a:bodyPr>
            <a:normAutofit/>
          </a:bodyPr>
          <a:lstStyle/>
          <a:p>
            <a:endParaRPr lang="en-IN" sz="2000" dirty="0"/>
          </a:p>
        </p:txBody>
      </p:sp>
      <p:sp>
        <p:nvSpPr>
          <p:cNvPr id="3" name="Content Placeholder 2">
            <a:extLst>
              <a:ext uri="{FF2B5EF4-FFF2-40B4-BE49-F238E27FC236}">
                <a16:creationId xmlns:a16="http://schemas.microsoft.com/office/drawing/2014/main" id="{9D8F32AC-D82E-4240-8609-CBAF61D54195}"/>
              </a:ext>
            </a:extLst>
          </p:cNvPr>
          <p:cNvSpPr>
            <a:spLocks noGrp="1"/>
          </p:cNvSpPr>
          <p:nvPr>
            <p:ph idx="1"/>
          </p:nvPr>
        </p:nvSpPr>
        <p:spPr>
          <a:xfrm>
            <a:off x="1451579" y="1853754"/>
            <a:ext cx="9603275" cy="3612592"/>
          </a:xfrm>
        </p:spPr>
        <p:txBody>
          <a:bodyPr/>
          <a:lstStyle/>
          <a:p>
            <a:pPr algn="just"/>
            <a:r>
              <a:rPr lang="en-IN" b="1" dirty="0"/>
              <a:t>2. Vessels: </a:t>
            </a:r>
            <a:r>
              <a:rPr lang="en-IN" dirty="0"/>
              <a:t>They are elongated and tube like, formed from a row of cells placed end to end. The partition walls are either perforated or disappear altogether, resulting in an elongated tube. Walls are thickened and lignified.</a:t>
            </a:r>
          </a:p>
          <a:p>
            <a:pPr algn="just"/>
            <a:r>
              <a:rPr lang="en-IN" b="1" dirty="0"/>
              <a:t>3. Wood or xylem fibre: </a:t>
            </a:r>
            <a:r>
              <a:rPr lang="en-IN" dirty="0"/>
              <a:t>These cells are elongated and pointed at both the ends. Cells are highly lignified. They are commonly found in secondary xylem.</a:t>
            </a:r>
          </a:p>
          <a:p>
            <a:pPr algn="just"/>
            <a:r>
              <a:rPr lang="en-IN" b="1" dirty="0"/>
              <a:t>4. Wood or xylem parenchyma: </a:t>
            </a:r>
            <a:r>
              <a:rPr lang="en-IN" dirty="0"/>
              <a:t> They are living parenchymatous cells associated with xylem. They may occur as axial parenchyma or ray parenchyma.</a:t>
            </a:r>
            <a:endParaRPr lang="en-IN" b="1" dirty="0"/>
          </a:p>
        </p:txBody>
      </p:sp>
    </p:spTree>
    <p:extLst>
      <p:ext uri="{BB962C8B-B14F-4D97-AF65-F5344CB8AC3E}">
        <p14:creationId xmlns:p14="http://schemas.microsoft.com/office/powerpoint/2010/main" val="592598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a:extLst>
              <a:ext uri="{FF2B5EF4-FFF2-40B4-BE49-F238E27FC236}">
                <a16:creationId xmlns:a16="http://schemas.microsoft.com/office/drawing/2014/main" id="{991235F5-BDDB-4E1C-8BC2-6DAA42C179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10057" cy="610688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E1D1311-09D3-4B3E-911E-191B99259B6A}"/>
              </a:ext>
            </a:extLst>
          </p:cNvPr>
          <p:cNvSpPr txBox="1"/>
          <p:nvPr/>
        </p:nvSpPr>
        <p:spPr>
          <a:xfrm>
            <a:off x="9862457" y="3015345"/>
            <a:ext cx="2100943" cy="461665"/>
          </a:xfrm>
          <a:prstGeom prst="rect">
            <a:avLst/>
          </a:prstGeom>
          <a:noFill/>
        </p:spPr>
        <p:txBody>
          <a:bodyPr wrap="square" rtlCol="0">
            <a:spAutoFit/>
          </a:bodyPr>
          <a:lstStyle/>
          <a:p>
            <a:r>
              <a:rPr lang="en-IN" sz="2400" b="1" dirty="0">
                <a:solidFill>
                  <a:srgbClr val="002060"/>
                </a:solidFill>
              </a:rPr>
              <a:t>FIGURE 6</a:t>
            </a:r>
          </a:p>
        </p:txBody>
      </p:sp>
    </p:spTree>
    <p:extLst>
      <p:ext uri="{BB962C8B-B14F-4D97-AF65-F5344CB8AC3E}">
        <p14:creationId xmlns:p14="http://schemas.microsoft.com/office/powerpoint/2010/main" val="36544939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8F8A-7893-4952-B708-4F98677848FE}"/>
              </a:ext>
            </a:extLst>
          </p:cNvPr>
          <p:cNvSpPr>
            <a:spLocks noGrp="1"/>
          </p:cNvSpPr>
          <p:nvPr>
            <p:ph type="title"/>
          </p:nvPr>
        </p:nvSpPr>
        <p:spPr/>
        <p:txBody>
          <a:bodyPr/>
          <a:lstStyle/>
          <a:p>
            <a:r>
              <a:rPr lang="en-IN" dirty="0"/>
              <a:t>phloem</a:t>
            </a:r>
          </a:p>
        </p:txBody>
      </p:sp>
      <p:sp>
        <p:nvSpPr>
          <p:cNvPr id="3" name="Content Placeholder 2">
            <a:extLst>
              <a:ext uri="{FF2B5EF4-FFF2-40B4-BE49-F238E27FC236}">
                <a16:creationId xmlns:a16="http://schemas.microsoft.com/office/drawing/2014/main" id="{01AE5095-97B4-4644-9B5C-331F4E7689C1}"/>
              </a:ext>
            </a:extLst>
          </p:cNvPr>
          <p:cNvSpPr>
            <a:spLocks noGrp="1"/>
          </p:cNvSpPr>
          <p:nvPr>
            <p:ph idx="1"/>
          </p:nvPr>
        </p:nvSpPr>
        <p:spPr/>
        <p:txBody>
          <a:bodyPr/>
          <a:lstStyle/>
          <a:p>
            <a:pPr algn="just"/>
            <a:r>
              <a:rPr lang="en-IN" dirty="0"/>
              <a:t>It is the main food conducting tissue and consist of following types of cells:</a:t>
            </a:r>
          </a:p>
          <a:p>
            <a:pPr algn="just"/>
            <a:r>
              <a:rPr lang="en-IN" dirty="0"/>
              <a:t>1. </a:t>
            </a:r>
            <a:r>
              <a:rPr lang="en-IN" b="1" dirty="0"/>
              <a:t>Sieve element: </a:t>
            </a:r>
            <a:r>
              <a:rPr lang="en-IN" dirty="0"/>
              <a:t>The sieve elements in angiosperms are sieve tubes which are cylindrical tubelike cells with perforated cross walls called sieve plate. Sieve tubes are associated with companion cells and they are without nuclei. </a:t>
            </a:r>
            <a:r>
              <a:rPr lang="en-IN" b="1" dirty="0"/>
              <a:t>P-Proteins </a:t>
            </a:r>
            <a:r>
              <a:rPr lang="en-IN" dirty="0"/>
              <a:t>are present.</a:t>
            </a:r>
          </a:p>
          <a:p>
            <a:pPr algn="just"/>
            <a:r>
              <a:rPr lang="en-IN" b="1" dirty="0"/>
              <a:t>2. Companion cells: </a:t>
            </a:r>
            <a:r>
              <a:rPr lang="en-IN" dirty="0"/>
              <a:t>They are elongated, living, parenchymatous, thin walled cells. They are associated laterally to sieve tubes and dense cytoplasm and nuclei. </a:t>
            </a:r>
            <a:r>
              <a:rPr lang="en-IN" b="1" dirty="0"/>
              <a:t>Companion cells are absent in pteridophytes and gymnosperms. </a:t>
            </a:r>
          </a:p>
          <a:p>
            <a:pPr algn="just"/>
            <a:r>
              <a:rPr lang="en-IN" b="1" dirty="0"/>
              <a:t>Both Sieve tube and companion cells are called as sister cells.</a:t>
            </a:r>
          </a:p>
        </p:txBody>
      </p:sp>
    </p:spTree>
    <p:extLst>
      <p:ext uri="{BB962C8B-B14F-4D97-AF65-F5344CB8AC3E}">
        <p14:creationId xmlns:p14="http://schemas.microsoft.com/office/powerpoint/2010/main" val="792836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424F5-44ED-4BAB-8638-E6935A9DB73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D65DE86-C986-45EE-BB36-699679F5EDAC}"/>
              </a:ext>
            </a:extLst>
          </p:cNvPr>
          <p:cNvSpPr>
            <a:spLocks noGrp="1"/>
          </p:cNvSpPr>
          <p:nvPr>
            <p:ph idx="1"/>
          </p:nvPr>
        </p:nvSpPr>
        <p:spPr/>
        <p:txBody>
          <a:bodyPr/>
          <a:lstStyle/>
          <a:p>
            <a:r>
              <a:rPr lang="en-IN" b="1" dirty="0"/>
              <a:t>3. Phloem or bast fibre: </a:t>
            </a:r>
            <a:r>
              <a:rPr lang="en-IN" dirty="0"/>
              <a:t>They are absent or fewer in primary phloem and abundantly found in secondary phloem.</a:t>
            </a:r>
          </a:p>
          <a:p>
            <a:endParaRPr lang="en-IN" dirty="0"/>
          </a:p>
          <a:p>
            <a:r>
              <a:rPr lang="en-IN" b="1" dirty="0"/>
              <a:t>4. Phloem parenchyma: </a:t>
            </a:r>
            <a:r>
              <a:rPr lang="en-IN" dirty="0"/>
              <a:t>They are parenchymatous living cells with cellulosic cell wall and nucleus. The main function is storage of food. </a:t>
            </a:r>
          </a:p>
        </p:txBody>
      </p:sp>
    </p:spTree>
    <p:extLst>
      <p:ext uri="{BB962C8B-B14F-4D97-AF65-F5344CB8AC3E}">
        <p14:creationId xmlns:p14="http://schemas.microsoft.com/office/powerpoint/2010/main" val="1677195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2314AA70-DA1E-4830-B59B-08186853C9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20943" cy="305344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a:extLst>
              <a:ext uri="{FF2B5EF4-FFF2-40B4-BE49-F238E27FC236}">
                <a16:creationId xmlns:a16="http://schemas.microsoft.com/office/drawing/2014/main" id="{AF0BA045-68E3-4539-94FD-3172C78929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347360"/>
            <a:ext cx="9720943" cy="3429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163B785-6CA7-4834-9F1B-25E137628805}"/>
              </a:ext>
            </a:extLst>
          </p:cNvPr>
          <p:cNvSpPr txBox="1"/>
          <p:nvPr/>
        </p:nvSpPr>
        <p:spPr>
          <a:xfrm>
            <a:off x="9873343" y="1197429"/>
            <a:ext cx="2166257" cy="461665"/>
          </a:xfrm>
          <a:prstGeom prst="rect">
            <a:avLst/>
          </a:prstGeom>
          <a:noFill/>
        </p:spPr>
        <p:txBody>
          <a:bodyPr wrap="square" rtlCol="0">
            <a:spAutoFit/>
          </a:bodyPr>
          <a:lstStyle/>
          <a:p>
            <a:r>
              <a:rPr lang="en-IN" sz="2400" b="1" dirty="0">
                <a:solidFill>
                  <a:srgbClr val="002060"/>
                </a:solidFill>
              </a:rPr>
              <a:t>FIGURE 7</a:t>
            </a:r>
          </a:p>
        </p:txBody>
      </p:sp>
      <p:sp>
        <p:nvSpPr>
          <p:cNvPr id="5" name="TextBox 4">
            <a:extLst>
              <a:ext uri="{FF2B5EF4-FFF2-40B4-BE49-F238E27FC236}">
                <a16:creationId xmlns:a16="http://schemas.microsoft.com/office/drawing/2014/main" id="{00BE98A9-1630-4798-929E-BAABC47C64CB}"/>
              </a:ext>
            </a:extLst>
          </p:cNvPr>
          <p:cNvSpPr txBox="1"/>
          <p:nvPr/>
        </p:nvSpPr>
        <p:spPr>
          <a:xfrm>
            <a:off x="9873343" y="4452257"/>
            <a:ext cx="2068286" cy="461665"/>
          </a:xfrm>
          <a:prstGeom prst="rect">
            <a:avLst/>
          </a:prstGeom>
          <a:noFill/>
        </p:spPr>
        <p:txBody>
          <a:bodyPr wrap="square" rtlCol="0">
            <a:spAutoFit/>
          </a:bodyPr>
          <a:lstStyle/>
          <a:p>
            <a:r>
              <a:rPr lang="en-IN" sz="2400" b="1" dirty="0">
                <a:solidFill>
                  <a:srgbClr val="002060"/>
                </a:solidFill>
              </a:rPr>
              <a:t>FIGURE 8</a:t>
            </a:r>
          </a:p>
        </p:txBody>
      </p:sp>
    </p:spTree>
    <p:extLst>
      <p:ext uri="{BB962C8B-B14F-4D97-AF65-F5344CB8AC3E}">
        <p14:creationId xmlns:p14="http://schemas.microsoft.com/office/powerpoint/2010/main" val="27246139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83773-B1DB-4303-80A8-C4AC21EB2B96}"/>
              </a:ext>
            </a:extLst>
          </p:cNvPr>
          <p:cNvSpPr>
            <a:spLocks noGrp="1"/>
          </p:cNvSpPr>
          <p:nvPr>
            <p:ph type="title"/>
          </p:nvPr>
        </p:nvSpPr>
        <p:spPr/>
        <p:txBody>
          <a:bodyPr/>
          <a:lstStyle/>
          <a:p>
            <a:r>
              <a:rPr lang="en-IN" dirty="0"/>
              <a:t>SECRETORY TISSUES</a:t>
            </a:r>
          </a:p>
        </p:txBody>
      </p:sp>
      <p:sp>
        <p:nvSpPr>
          <p:cNvPr id="3" name="Content Placeholder 2">
            <a:extLst>
              <a:ext uri="{FF2B5EF4-FFF2-40B4-BE49-F238E27FC236}">
                <a16:creationId xmlns:a16="http://schemas.microsoft.com/office/drawing/2014/main" id="{937F9C2A-54B9-4109-9679-3F0FD6C72ED2}"/>
              </a:ext>
            </a:extLst>
          </p:cNvPr>
          <p:cNvSpPr>
            <a:spLocks noGrp="1"/>
          </p:cNvSpPr>
          <p:nvPr>
            <p:ph idx="1"/>
          </p:nvPr>
        </p:nvSpPr>
        <p:spPr/>
        <p:txBody>
          <a:bodyPr/>
          <a:lstStyle/>
          <a:p>
            <a:r>
              <a:rPr lang="en-IN" dirty="0"/>
              <a:t>They are classified into mainly two types: </a:t>
            </a:r>
          </a:p>
          <a:p>
            <a:endParaRPr lang="en-IN" dirty="0"/>
          </a:p>
          <a:p>
            <a:r>
              <a:rPr lang="en-IN" dirty="0"/>
              <a:t>1. </a:t>
            </a:r>
            <a:r>
              <a:rPr lang="en-IN" b="1" dirty="0" err="1"/>
              <a:t>Laticiferous</a:t>
            </a:r>
            <a:r>
              <a:rPr lang="en-IN" b="1" dirty="0"/>
              <a:t> tissues: </a:t>
            </a:r>
            <a:r>
              <a:rPr lang="en-IN" dirty="0"/>
              <a:t>Latex vessels of </a:t>
            </a:r>
            <a:r>
              <a:rPr lang="en-IN" i="1" dirty="0"/>
              <a:t>Calotropis, Euphorbia, Hevea, Argemone </a:t>
            </a:r>
            <a:r>
              <a:rPr lang="en-IN" dirty="0"/>
              <a:t>etc.</a:t>
            </a:r>
          </a:p>
          <a:p>
            <a:endParaRPr lang="en-IN" b="1" dirty="0"/>
          </a:p>
          <a:p>
            <a:r>
              <a:rPr lang="en-IN" b="1" dirty="0"/>
              <a:t>2. Glandular tissues: </a:t>
            </a:r>
            <a:r>
              <a:rPr lang="en-IN" dirty="0"/>
              <a:t>Oil glands of </a:t>
            </a:r>
            <a:r>
              <a:rPr lang="en-IN" i="1" dirty="0"/>
              <a:t>Citrus</a:t>
            </a:r>
            <a:r>
              <a:rPr lang="en-IN" dirty="0"/>
              <a:t> species and </a:t>
            </a:r>
            <a:r>
              <a:rPr lang="en-IN" i="1" dirty="0"/>
              <a:t>Eucalyptus</a:t>
            </a:r>
            <a:r>
              <a:rPr lang="en-IN" dirty="0"/>
              <a:t>, resinous ducts in </a:t>
            </a:r>
            <a:r>
              <a:rPr lang="en-IN" i="1" dirty="0"/>
              <a:t>Pinus</a:t>
            </a:r>
            <a:r>
              <a:rPr lang="en-IN" dirty="0"/>
              <a:t>, mucilage secreting glands of </a:t>
            </a:r>
            <a:r>
              <a:rPr lang="en-IN" i="1" dirty="0"/>
              <a:t>Piper betel</a:t>
            </a:r>
            <a:r>
              <a:rPr lang="en-IN" dirty="0"/>
              <a:t> etc.</a:t>
            </a:r>
            <a:endParaRPr lang="en-IN" b="1" dirty="0"/>
          </a:p>
        </p:txBody>
      </p:sp>
    </p:spTree>
    <p:extLst>
      <p:ext uri="{BB962C8B-B14F-4D97-AF65-F5344CB8AC3E}">
        <p14:creationId xmlns:p14="http://schemas.microsoft.com/office/powerpoint/2010/main" val="1651274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80D137-FAE1-457F-BCB6-C3822A8C294C}"/>
              </a:ext>
            </a:extLst>
          </p:cNvPr>
          <p:cNvSpPr>
            <a:spLocks noGrp="1"/>
          </p:cNvSpPr>
          <p:nvPr>
            <p:ph type="title"/>
          </p:nvPr>
        </p:nvSpPr>
        <p:spPr>
          <a:xfrm>
            <a:off x="1451579" y="2427514"/>
            <a:ext cx="9603275" cy="1752600"/>
          </a:xfrm>
        </p:spPr>
        <p:txBody>
          <a:bodyPr>
            <a:normAutofit/>
          </a:bodyPr>
          <a:lstStyle/>
          <a:p>
            <a:pPr algn="ctr"/>
            <a:r>
              <a:rPr lang="en-IN" sz="4000" dirty="0">
                <a:solidFill>
                  <a:schemeClr val="accent1"/>
                </a:solidFill>
              </a:rPr>
              <a:t>Thank you</a:t>
            </a:r>
          </a:p>
        </p:txBody>
      </p:sp>
    </p:spTree>
    <p:extLst>
      <p:ext uri="{BB962C8B-B14F-4D97-AF65-F5344CB8AC3E}">
        <p14:creationId xmlns:p14="http://schemas.microsoft.com/office/powerpoint/2010/main" val="1951002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EF64A-418B-40DE-A0E2-EBA4235AD894}"/>
              </a:ext>
            </a:extLst>
          </p:cNvPr>
          <p:cNvSpPr>
            <a:spLocks noGrp="1"/>
          </p:cNvSpPr>
          <p:nvPr>
            <p:ph type="title"/>
          </p:nvPr>
        </p:nvSpPr>
        <p:spPr/>
        <p:txBody>
          <a:bodyPr/>
          <a:lstStyle/>
          <a:p>
            <a:r>
              <a:rPr lang="en-IN" dirty="0"/>
              <a:t>Meristem </a:t>
            </a:r>
          </a:p>
        </p:txBody>
      </p:sp>
      <p:sp>
        <p:nvSpPr>
          <p:cNvPr id="3" name="Content Placeholder 2">
            <a:extLst>
              <a:ext uri="{FF2B5EF4-FFF2-40B4-BE49-F238E27FC236}">
                <a16:creationId xmlns:a16="http://schemas.microsoft.com/office/drawing/2014/main" id="{92AF7EDC-D8EF-4F52-B108-8EAB241C0284}"/>
              </a:ext>
            </a:extLst>
          </p:cNvPr>
          <p:cNvSpPr>
            <a:spLocks noGrp="1"/>
          </p:cNvSpPr>
          <p:nvPr>
            <p:ph idx="1"/>
          </p:nvPr>
        </p:nvSpPr>
        <p:spPr/>
        <p:txBody>
          <a:bodyPr/>
          <a:lstStyle/>
          <a:p>
            <a:r>
              <a:rPr lang="en-IN" dirty="0"/>
              <a:t>Meristem is a Greek word ‘</a:t>
            </a:r>
            <a:r>
              <a:rPr lang="en-IN" dirty="0" err="1"/>
              <a:t>Meristosis</a:t>
            </a:r>
            <a:r>
              <a:rPr lang="en-IN" dirty="0"/>
              <a:t>’ meaning to divide.</a:t>
            </a:r>
          </a:p>
          <a:p>
            <a:endParaRPr lang="en-IN" dirty="0"/>
          </a:p>
          <a:p>
            <a:r>
              <a:rPr lang="en-IN" dirty="0"/>
              <a:t>A region of plant tissue, found chiefly at the growing tips of roots and shoots and the cambium consisting of actively diving cells forming a new tissue.</a:t>
            </a:r>
          </a:p>
          <a:p>
            <a:endParaRPr lang="en-IN" dirty="0"/>
          </a:p>
          <a:p>
            <a:r>
              <a:rPr lang="en-IN" dirty="0"/>
              <a:t>A meristematic tissue consists of a group of cells which remain in continuous state of division or they retain their power of division.</a:t>
            </a:r>
          </a:p>
        </p:txBody>
      </p:sp>
    </p:spTree>
    <p:extLst>
      <p:ext uri="{BB962C8B-B14F-4D97-AF65-F5344CB8AC3E}">
        <p14:creationId xmlns:p14="http://schemas.microsoft.com/office/powerpoint/2010/main" val="216464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676F9-1773-4876-91FA-C2B8FCBA66B0}"/>
              </a:ext>
            </a:extLst>
          </p:cNvPr>
          <p:cNvSpPr>
            <a:spLocks noGrp="1"/>
          </p:cNvSpPr>
          <p:nvPr>
            <p:ph type="title"/>
          </p:nvPr>
        </p:nvSpPr>
        <p:spPr/>
        <p:txBody>
          <a:bodyPr/>
          <a:lstStyle/>
          <a:p>
            <a:r>
              <a:rPr lang="en-IN" dirty="0"/>
              <a:t>Characteristics of Meristems</a:t>
            </a:r>
          </a:p>
        </p:txBody>
      </p:sp>
      <p:sp>
        <p:nvSpPr>
          <p:cNvPr id="3" name="Content Placeholder 2">
            <a:extLst>
              <a:ext uri="{FF2B5EF4-FFF2-40B4-BE49-F238E27FC236}">
                <a16:creationId xmlns:a16="http://schemas.microsoft.com/office/drawing/2014/main" id="{6ECD637C-CD27-4154-9C45-6EEBB0B2EC58}"/>
              </a:ext>
            </a:extLst>
          </p:cNvPr>
          <p:cNvSpPr>
            <a:spLocks noGrp="1"/>
          </p:cNvSpPr>
          <p:nvPr>
            <p:ph idx="1"/>
          </p:nvPr>
        </p:nvSpPr>
        <p:spPr/>
        <p:txBody>
          <a:bodyPr/>
          <a:lstStyle/>
          <a:p>
            <a:r>
              <a:rPr lang="en-IN" dirty="0"/>
              <a:t>Composed of immature cells which are state of division and growth.</a:t>
            </a:r>
          </a:p>
          <a:p>
            <a:r>
              <a:rPr lang="en-IN" dirty="0"/>
              <a:t>Intercellular spaces are absent.</a:t>
            </a:r>
          </a:p>
          <a:p>
            <a:r>
              <a:rPr lang="en-IN" dirty="0"/>
              <a:t>Cells are rounded, oval or polygonal in shape.</a:t>
            </a:r>
          </a:p>
          <a:p>
            <a:r>
              <a:rPr lang="en-IN" dirty="0"/>
              <a:t>Cells are always living and thin walled.</a:t>
            </a:r>
          </a:p>
          <a:p>
            <a:r>
              <a:rPr lang="en-IN" dirty="0"/>
              <a:t>Each cell has abundant cytoplasm and one or more nuclei.</a:t>
            </a:r>
          </a:p>
          <a:p>
            <a:r>
              <a:rPr lang="en-IN" dirty="0"/>
              <a:t>The cells are capable of regular and continuous mitotic division.</a:t>
            </a:r>
          </a:p>
        </p:txBody>
      </p:sp>
    </p:spTree>
    <p:extLst>
      <p:ext uri="{BB962C8B-B14F-4D97-AF65-F5344CB8AC3E}">
        <p14:creationId xmlns:p14="http://schemas.microsoft.com/office/powerpoint/2010/main" val="3343222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2E1FF-7DAD-4D60-9087-68EA1609EFE7}"/>
              </a:ext>
            </a:extLst>
          </p:cNvPr>
          <p:cNvSpPr>
            <a:spLocks noGrp="1"/>
          </p:cNvSpPr>
          <p:nvPr>
            <p:ph type="title"/>
          </p:nvPr>
        </p:nvSpPr>
        <p:spPr/>
        <p:txBody>
          <a:bodyPr/>
          <a:lstStyle/>
          <a:p>
            <a:r>
              <a:rPr lang="en-IN" cap="none" dirty="0"/>
              <a:t>CLASSIFICATION OF MERISTEM</a:t>
            </a:r>
          </a:p>
        </p:txBody>
      </p:sp>
      <p:sp>
        <p:nvSpPr>
          <p:cNvPr id="3" name="Content Placeholder 2">
            <a:extLst>
              <a:ext uri="{FF2B5EF4-FFF2-40B4-BE49-F238E27FC236}">
                <a16:creationId xmlns:a16="http://schemas.microsoft.com/office/drawing/2014/main" id="{CDF2D294-4EFA-4558-9C7A-67F7C21C4A12}"/>
              </a:ext>
            </a:extLst>
          </p:cNvPr>
          <p:cNvSpPr>
            <a:spLocks noGrp="1"/>
          </p:cNvSpPr>
          <p:nvPr>
            <p:ph idx="1"/>
          </p:nvPr>
        </p:nvSpPr>
        <p:spPr/>
        <p:txBody>
          <a:bodyPr/>
          <a:lstStyle/>
          <a:p>
            <a:r>
              <a:rPr lang="en-IN" dirty="0"/>
              <a:t>The meristematic tissue is mainly classified on the basis of origin and location in the plant body.</a:t>
            </a:r>
          </a:p>
          <a:p>
            <a:endParaRPr lang="en-IN" dirty="0"/>
          </a:p>
          <a:p>
            <a:r>
              <a:rPr lang="en-IN" dirty="0"/>
              <a:t>1. Based on origin</a:t>
            </a:r>
          </a:p>
          <a:p>
            <a:r>
              <a:rPr lang="en-IN" dirty="0"/>
              <a:t>2. Based on location (or position)</a:t>
            </a:r>
          </a:p>
          <a:p>
            <a:pPr marL="0" indent="0">
              <a:buNone/>
            </a:pPr>
            <a:endParaRPr lang="en-IN" dirty="0"/>
          </a:p>
        </p:txBody>
      </p:sp>
    </p:spTree>
    <p:extLst>
      <p:ext uri="{BB962C8B-B14F-4D97-AF65-F5344CB8AC3E}">
        <p14:creationId xmlns:p14="http://schemas.microsoft.com/office/powerpoint/2010/main" val="3178604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16909-812C-44D9-8729-3C5210A897D4}"/>
              </a:ext>
            </a:extLst>
          </p:cNvPr>
          <p:cNvSpPr>
            <a:spLocks noGrp="1"/>
          </p:cNvSpPr>
          <p:nvPr>
            <p:ph type="title"/>
          </p:nvPr>
        </p:nvSpPr>
        <p:spPr/>
        <p:txBody>
          <a:bodyPr/>
          <a:lstStyle/>
          <a:p>
            <a:r>
              <a:rPr lang="en-IN" dirty="0"/>
              <a:t>Based on Origin</a:t>
            </a:r>
          </a:p>
        </p:txBody>
      </p:sp>
      <p:sp>
        <p:nvSpPr>
          <p:cNvPr id="3" name="Content Placeholder 2">
            <a:extLst>
              <a:ext uri="{FF2B5EF4-FFF2-40B4-BE49-F238E27FC236}">
                <a16:creationId xmlns:a16="http://schemas.microsoft.com/office/drawing/2014/main" id="{26C93822-838C-4C5D-BC09-8E04A1FDC6C8}"/>
              </a:ext>
            </a:extLst>
          </p:cNvPr>
          <p:cNvSpPr>
            <a:spLocks noGrp="1"/>
          </p:cNvSpPr>
          <p:nvPr>
            <p:ph idx="1"/>
          </p:nvPr>
        </p:nvSpPr>
        <p:spPr/>
        <p:txBody>
          <a:bodyPr/>
          <a:lstStyle/>
          <a:p>
            <a:r>
              <a:rPr lang="en-IN" dirty="0"/>
              <a:t>Based on origin, meristems can be classified into the following two types:</a:t>
            </a:r>
          </a:p>
          <a:p>
            <a:endParaRPr lang="en-IN" dirty="0"/>
          </a:p>
          <a:p>
            <a:r>
              <a:rPr lang="en-IN" dirty="0"/>
              <a:t>1. Primary Meristem</a:t>
            </a:r>
          </a:p>
          <a:p>
            <a:endParaRPr lang="en-IN" dirty="0"/>
          </a:p>
          <a:p>
            <a:r>
              <a:rPr lang="en-IN" dirty="0"/>
              <a:t>2. Secondary Meristem</a:t>
            </a:r>
          </a:p>
        </p:txBody>
      </p:sp>
    </p:spTree>
    <p:extLst>
      <p:ext uri="{BB962C8B-B14F-4D97-AF65-F5344CB8AC3E}">
        <p14:creationId xmlns:p14="http://schemas.microsoft.com/office/powerpoint/2010/main" val="316234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A9AFA-6D01-40F8-88C3-EC90CC205D87}"/>
              </a:ext>
            </a:extLst>
          </p:cNvPr>
          <p:cNvSpPr>
            <a:spLocks noGrp="1"/>
          </p:cNvSpPr>
          <p:nvPr>
            <p:ph type="title"/>
          </p:nvPr>
        </p:nvSpPr>
        <p:spPr/>
        <p:txBody>
          <a:bodyPr/>
          <a:lstStyle/>
          <a:p>
            <a:r>
              <a:rPr lang="en-IN" dirty="0"/>
              <a:t>Primary MERISTEM</a:t>
            </a:r>
          </a:p>
        </p:txBody>
      </p:sp>
      <p:sp>
        <p:nvSpPr>
          <p:cNvPr id="3" name="Content Placeholder 2">
            <a:extLst>
              <a:ext uri="{FF2B5EF4-FFF2-40B4-BE49-F238E27FC236}">
                <a16:creationId xmlns:a16="http://schemas.microsoft.com/office/drawing/2014/main" id="{98D1E092-9917-4DBA-9273-DC41D6D0CD7F}"/>
              </a:ext>
            </a:extLst>
          </p:cNvPr>
          <p:cNvSpPr>
            <a:spLocks noGrp="1"/>
          </p:cNvSpPr>
          <p:nvPr>
            <p:ph idx="1"/>
          </p:nvPr>
        </p:nvSpPr>
        <p:spPr/>
        <p:txBody>
          <a:bodyPr/>
          <a:lstStyle/>
          <a:p>
            <a:r>
              <a:rPr lang="en-IN" dirty="0"/>
              <a:t>It is the meristem present at right from the embryonic stage.</a:t>
            </a:r>
          </a:p>
          <a:p>
            <a:endParaRPr lang="en-IN" dirty="0"/>
          </a:p>
          <a:p>
            <a:r>
              <a:rPr lang="en-IN" dirty="0"/>
              <a:t>Active throughout the life of plants.</a:t>
            </a:r>
          </a:p>
          <a:p>
            <a:endParaRPr lang="en-IN" dirty="0"/>
          </a:p>
          <a:p>
            <a:r>
              <a:rPr lang="en-IN" dirty="0"/>
              <a:t>Responsible for primary growth in the plant body.</a:t>
            </a:r>
          </a:p>
          <a:p>
            <a:endParaRPr lang="en-IN" dirty="0"/>
          </a:p>
          <a:p>
            <a:r>
              <a:rPr lang="en-IN" dirty="0"/>
              <a:t>It gives rise to primary tissue of the plant body.</a:t>
            </a:r>
          </a:p>
        </p:txBody>
      </p:sp>
    </p:spTree>
    <p:extLst>
      <p:ext uri="{BB962C8B-B14F-4D97-AF65-F5344CB8AC3E}">
        <p14:creationId xmlns:p14="http://schemas.microsoft.com/office/powerpoint/2010/main" val="703335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B293D-9B36-4639-9CE9-683A57296253}"/>
              </a:ext>
            </a:extLst>
          </p:cNvPr>
          <p:cNvSpPr>
            <a:spLocks noGrp="1"/>
          </p:cNvSpPr>
          <p:nvPr>
            <p:ph type="title"/>
          </p:nvPr>
        </p:nvSpPr>
        <p:spPr/>
        <p:txBody>
          <a:bodyPr/>
          <a:lstStyle/>
          <a:p>
            <a:r>
              <a:rPr lang="en-IN" dirty="0"/>
              <a:t>Secondary meristem</a:t>
            </a:r>
          </a:p>
        </p:txBody>
      </p:sp>
      <p:sp>
        <p:nvSpPr>
          <p:cNvPr id="3" name="Content Placeholder 2">
            <a:extLst>
              <a:ext uri="{FF2B5EF4-FFF2-40B4-BE49-F238E27FC236}">
                <a16:creationId xmlns:a16="http://schemas.microsoft.com/office/drawing/2014/main" id="{EE6D2B1E-31C4-49E9-96AF-48C750DC1320}"/>
              </a:ext>
            </a:extLst>
          </p:cNvPr>
          <p:cNvSpPr>
            <a:spLocks noGrp="1"/>
          </p:cNvSpPr>
          <p:nvPr>
            <p:ph idx="1"/>
          </p:nvPr>
        </p:nvSpPr>
        <p:spPr/>
        <p:txBody>
          <a:bodyPr>
            <a:normAutofit fontScale="92500"/>
          </a:bodyPr>
          <a:lstStyle/>
          <a:p>
            <a:r>
              <a:rPr lang="en-IN" dirty="0"/>
              <a:t>It is the meristem that appears later in life cycle of a plant.</a:t>
            </a:r>
          </a:p>
          <a:p>
            <a:endParaRPr lang="en-IN" dirty="0"/>
          </a:p>
          <a:p>
            <a:r>
              <a:rPr lang="en-IN" dirty="0"/>
              <a:t>It is responsible for secondary growth in the plant body.</a:t>
            </a:r>
          </a:p>
          <a:p>
            <a:endParaRPr lang="en-IN" dirty="0"/>
          </a:p>
          <a:p>
            <a:r>
              <a:rPr lang="en-IN" dirty="0"/>
              <a:t>It gives rise to secondary permanent tissues such as secondary cortex and secondary xylem.</a:t>
            </a:r>
          </a:p>
          <a:p>
            <a:endParaRPr lang="en-IN" dirty="0"/>
          </a:p>
          <a:p>
            <a:r>
              <a:rPr lang="en-IN" dirty="0"/>
              <a:t>E.g. Cork Cambium and vascular cambium.</a:t>
            </a:r>
          </a:p>
        </p:txBody>
      </p:sp>
    </p:spTree>
    <p:extLst>
      <p:ext uri="{BB962C8B-B14F-4D97-AF65-F5344CB8AC3E}">
        <p14:creationId xmlns:p14="http://schemas.microsoft.com/office/powerpoint/2010/main" val="3447908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3E823-1E4F-4E91-A351-D8E2E83E111E}"/>
              </a:ext>
            </a:extLst>
          </p:cNvPr>
          <p:cNvSpPr>
            <a:spLocks noGrp="1"/>
          </p:cNvSpPr>
          <p:nvPr>
            <p:ph type="title"/>
          </p:nvPr>
        </p:nvSpPr>
        <p:spPr/>
        <p:txBody>
          <a:bodyPr/>
          <a:lstStyle/>
          <a:p>
            <a:r>
              <a:rPr lang="en-IN" dirty="0"/>
              <a:t>Based on location (or position)</a:t>
            </a:r>
          </a:p>
        </p:txBody>
      </p:sp>
      <p:sp>
        <p:nvSpPr>
          <p:cNvPr id="3" name="Content Placeholder 2">
            <a:extLst>
              <a:ext uri="{FF2B5EF4-FFF2-40B4-BE49-F238E27FC236}">
                <a16:creationId xmlns:a16="http://schemas.microsoft.com/office/drawing/2014/main" id="{BAE902A4-1900-49DD-A2E1-6AB99820E468}"/>
              </a:ext>
            </a:extLst>
          </p:cNvPr>
          <p:cNvSpPr>
            <a:spLocks noGrp="1"/>
          </p:cNvSpPr>
          <p:nvPr>
            <p:ph idx="1"/>
          </p:nvPr>
        </p:nvSpPr>
        <p:spPr/>
        <p:txBody>
          <a:bodyPr/>
          <a:lstStyle/>
          <a:p>
            <a:r>
              <a:rPr lang="en-IN" dirty="0"/>
              <a:t>Apical Meristem</a:t>
            </a:r>
          </a:p>
          <a:p>
            <a:endParaRPr lang="en-IN" dirty="0"/>
          </a:p>
          <a:p>
            <a:r>
              <a:rPr lang="en-IN" dirty="0"/>
              <a:t>Intercalary Meristem</a:t>
            </a:r>
          </a:p>
          <a:p>
            <a:endParaRPr lang="en-IN" dirty="0"/>
          </a:p>
          <a:p>
            <a:r>
              <a:rPr lang="en-IN" dirty="0"/>
              <a:t>Lateral Meristem</a:t>
            </a:r>
          </a:p>
        </p:txBody>
      </p:sp>
    </p:spTree>
    <p:extLst>
      <p:ext uri="{BB962C8B-B14F-4D97-AF65-F5344CB8AC3E}">
        <p14:creationId xmlns:p14="http://schemas.microsoft.com/office/powerpoint/2010/main" val="19917729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320</TotalTime>
  <Words>1307</Words>
  <Application>Microsoft Office PowerPoint</Application>
  <PresentationFormat>Widescreen</PresentationFormat>
  <Paragraphs>132</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Gill Sans MT</vt:lpstr>
      <vt:lpstr>Gallery</vt:lpstr>
      <vt:lpstr>Plant Tissues</vt:lpstr>
      <vt:lpstr>Plant Tissues</vt:lpstr>
      <vt:lpstr>Meristem </vt:lpstr>
      <vt:lpstr>Characteristics of Meristems</vt:lpstr>
      <vt:lpstr>CLASSIFICATION OF MERISTEM</vt:lpstr>
      <vt:lpstr>Based on Origin</vt:lpstr>
      <vt:lpstr>Primary MERISTEM</vt:lpstr>
      <vt:lpstr>Secondary meristem</vt:lpstr>
      <vt:lpstr>Based on location (or position)</vt:lpstr>
      <vt:lpstr>Apical meristem</vt:lpstr>
      <vt:lpstr>Intercalary meristem</vt:lpstr>
      <vt:lpstr>Lateral meristem</vt:lpstr>
      <vt:lpstr>PowerPoint Presentation</vt:lpstr>
      <vt:lpstr>Permanent tissues</vt:lpstr>
      <vt:lpstr>Simple Tissues:</vt:lpstr>
      <vt:lpstr>Parenchyma</vt:lpstr>
      <vt:lpstr>Collenchyma</vt:lpstr>
      <vt:lpstr>SCLERENCHYMA</vt:lpstr>
      <vt:lpstr>PowerPoint Presentation</vt:lpstr>
      <vt:lpstr>Complex tissues</vt:lpstr>
      <vt:lpstr>xylem</vt:lpstr>
      <vt:lpstr>PowerPoint Presentation</vt:lpstr>
      <vt:lpstr>PowerPoint Presentation</vt:lpstr>
      <vt:lpstr>phloem</vt:lpstr>
      <vt:lpstr>PowerPoint Presentation</vt:lpstr>
      <vt:lpstr>PowerPoint Presentation</vt:lpstr>
      <vt:lpstr>SECRETORY TISSUES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Meristems: Apical Meristem</dc:title>
  <dc:creator>Rakhi Bhattacharyya</dc:creator>
  <cp:lastModifiedBy>Rakhi Bhattacharyya</cp:lastModifiedBy>
  <cp:revision>40</cp:revision>
  <dcterms:created xsi:type="dcterms:W3CDTF">2021-04-02T14:48:06Z</dcterms:created>
  <dcterms:modified xsi:type="dcterms:W3CDTF">2021-05-28T04:27:29Z</dcterms:modified>
</cp:coreProperties>
</file>